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media1.gif" ContentType="video/unknown"/>
  <Override PartName="/ppt/media/media2.gif" ContentType="video/unknown"/>
  <Override PartName="/ppt/media/media3.gif" ContentType="video/unknown"/>
  <Override PartName="/ppt/media/media4.gif" ContentType="video/unknown"/>
  <Override PartName="/ppt/media/media5.gif" ContentType="video/unknown"/>
  <Override PartName="/ppt/media/media6.gif" ContentType="video/unknown"/>
  <Override PartName="/ppt/media/media7.gif" ContentType="video/unknown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media/media8.gif" ContentType="video/unknown"/>
  <Override PartName="/ppt/media/media9.gif" ContentType="video/unknown"/>
  <Override PartName="/ppt/media/media10.gif" ContentType="video/unknown"/>
  <Override PartName="/ppt/media/media11.gif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</p:sldIdLst>
  <p:sldSz cx="24384000" cy="13716000"/>
  <p:notesSz cx="6858000" cy="9144000"/>
  <p:defaultTextStyle>
    <a:lvl1pPr defTabSz="1828800">
      <a:buClr>
        <a:srgbClr val="000000"/>
      </a:buClr>
      <a:defRPr sz="3600">
        <a:uFill>
          <a:solidFill/>
        </a:uFill>
        <a:latin typeface="Calibri"/>
        <a:ea typeface="Calibri"/>
        <a:cs typeface="Calibri"/>
        <a:sym typeface="Calibri"/>
      </a:defRPr>
    </a:lvl1pPr>
    <a:lvl2pPr indent="342900" defTabSz="1828800">
      <a:buClr>
        <a:srgbClr val="000000"/>
      </a:buClr>
      <a:defRPr sz="3600">
        <a:uFill>
          <a:solidFill/>
        </a:uFill>
        <a:latin typeface="Calibri"/>
        <a:ea typeface="Calibri"/>
        <a:cs typeface="Calibri"/>
        <a:sym typeface="Calibri"/>
      </a:defRPr>
    </a:lvl2pPr>
    <a:lvl3pPr indent="685800" defTabSz="1828800">
      <a:buClr>
        <a:srgbClr val="000000"/>
      </a:buClr>
      <a:defRPr sz="3600">
        <a:uFill>
          <a:solidFill/>
        </a:uFill>
        <a:latin typeface="Calibri"/>
        <a:ea typeface="Calibri"/>
        <a:cs typeface="Calibri"/>
        <a:sym typeface="Calibri"/>
      </a:defRPr>
    </a:lvl3pPr>
    <a:lvl4pPr indent="1028700" defTabSz="1828800">
      <a:buClr>
        <a:srgbClr val="000000"/>
      </a:buClr>
      <a:defRPr sz="3600">
        <a:uFill>
          <a:solidFill/>
        </a:uFill>
        <a:latin typeface="Calibri"/>
        <a:ea typeface="Calibri"/>
        <a:cs typeface="Calibri"/>
        <a:sym typeface="Calibri"/>
      </a:defRPr>
    </a:lvl4pPr>
    <a:lvl5pPr indent="1371600" defTabSz="1828800">
      <a:buClr>
        <a:srgbClr val="000000"/>
      </a:buClr>
      <a:defRPr sz="3600">
        <a:uFill>
          <a:solidFill/>
        </a:uFill>
        <a:latin typeface="Calibri"/>
        <a:ea typeface="Calibri"/>
        <a:cs typeface="Calibri"/>
        <a:sym typeface="Calibri"/>
      </a:defRPr>
    </a:lvl5pPr>
    <a:lvl6pPr indent="1714500" defTabSz="1828800">
      <a:buClr>
        <a:srgbClr val="000000"/>
      </a:buClr>
      <a:defRPr sz="3600">
        <a:uFill>
          <a:solidFill/>
        </a:uFill>
        <a:latin typeface="Calibri"/>
        <a:ea typeface="Calibri"/>
        <a:cs typeface="Calibri"/>
        <a:sym typeface="Calibri"/>
      </a:defRPr>
    </a:lvl6pPr>
    <a:lvl7pPr indent="2057400" defTabSz="1828800">
      <a:buClr>
        <a:srgbClr val="000000"/>
      </a:buClr>
      <a:defRPr sz="3600">
        <a:uFill>
          <a:solidFill/>
        </a:uFill>
        <a:latin typeface="Calibri"/>
        <a:ea typeface="Calibri"/>
        <a:cs typeface="Calibri"/>
        <a:sym typeface="Calibri"/>
      </a:defRPr>
    </a:lvl7pPr>
    <a:lvl8pPr indent="2400300" defTabSz="1828800">
      <a:buClr>
        <a:srgbClr val="000000"/>
      </a:buClr>
      <a:defRPr sz="3600">
        <a:uFill>
          <a:solidFill/>
        </a:uFill>
        <a:latin typeface="Calibri"/>
        <a:ea typeface="Calibri"/>
        <a:cs typeface="Calibri"/>
        <a:sym typeface="Calibri"/>
      </a:defRPr>
    </a:lvl8pPr>
    <a:lvl9pPr indent="2743200" defTabSz="1828800">
      <a:buClr>
        <a:srgbClr val="000000"/>
      </a:buClr>
      <a:defRPr sz="3600">
        <a:uFill>
          <a:solidFill/>
        </a:uFill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1EAF4"/>
          </a:solidFill>
        </a:fill>
      </a:tcStyle>
    </a:wholeTbl>
    <a:band2H>
      <a:tcTxStyle b="def" i="def"/>
      <a:tcStyle>
        <a:tcBdr/>
        <a:fill>
          <a:solidFill>
            <a:srgbClr val="F1F5FA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6095C9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/Relationships>
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2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 lvl="0"/>
          </a:p>
        </c:rich>
      </c:tx>
      <c:layout/>
      <c:overlay val="1"/>
    </c:title>
    <c:autoTitleDeleted val="1"/>
    <c:plotArea>
      <c:layout>
        <c:manualLayout>
          <c:layoutTarget val="inner"/>
          <c:xMode val="edge"/>
          <c:yMode val="edge"/>
          <c:x val="0.0256476"/>
          <c:y val="0.0356284"/>
          <c:w val="0.974352"/>
          <c:h val="0.897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 idx="0">
                  <c:v>jQuery</c:v>
                </c:pt>
              </c:strCache>
            </c:strRef>
          </c:tx>
          <c:spPr>
            <a:solidFill>
              <a:srgbClr val="6095C9"/>
            </a:solidFill>
            <a:ln w="9525" cap="flat">
              <a:noFill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 lvl="0">
                  <a:defRPr b="0" i="0" strike="noStrike" sz="1180" u="none">
                    <a:solidFill>
                      <a:srgbClr val="000000"/>
                    </a:solidFill>
                    <a:effectLst/>
                    <a:latin typeface="Helvetica Neue"/>
                  </a:defRPr>
                </a:pPr>
                <a:r>
                  <a:rPr b="0" i="0" strike="noStrike" sz="1180" u="none">
                    <a:solidFill>
                      <a:srgbClr val="000000"/>
                    </a:solidFill>
                    <a:effectLst/>
                    <a:latin typeface="Helvetica Neue"/>
                  </a:rPr>
                  <a:t/>
                </a: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select</c:v>
                </c:pt>
                <c:pt idx="1">
                  <c:v>add class</c:v>
                </c:pt>
                <c:pt idx="2">
                  <c:v>append</c:v>
                </c:pt>
                <c:pt idx="3">
                  <c:v>clone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59455.000000</c:v>
                </c:pt>
                <c:pt idx="1">
                  <c:v>615507.000000</c:v>
                </c:pt>
                <c:pt idx="2">
                  <c:v>5840.000000</c:v>
                </c:pt>
                <c:pt idx="3">
                  <c:v>13636.000000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 idx="0">
                  <c:v>JS</c:v>
                </c:pt>
              </c:strCache>
            </c:strRef>
          </c:tx>
          <c:spPr>
            <a:solidFill>
              <a:srgbClr val="CD665F"/>
            </a:solidFill>
            <a:ln w="9525" cap="flat">
              <a:noFill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 lvl="0">
                  <a:defRPr b="0" i="0" strike="noStrike" sz="1180" u="none">
                    <a:solidFill>
                      <a:srgbClr val="000000"/>
                    </a:solidFill>
                    <a:effectLst/>
                    <a:latin typeface="Helvetica Neue"/>
                  </a:defRPr>
                </a:pPr>
                <a:r>
                  <a:rPr b="0" i="0" strike="noStrike" sz="1180" u="none">
                    <a:solidFill>
                      <a:srgbClr val="000000"/>
                    </a:solidFill>
                    <a:effectLst/>
                    <a:latin typeface="Helvetica Neue"/>
                  </a:rPr>
                  <a:t/>
                </a: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Sheet1!$B$1:$E$1</c:f>
              <c:strCache>
                <c:ptCount val="4"/>
                <c:pt idx="0">
                  <c:v>select</c:v>
                </c:pt>
                <c:pt idx="1">
                  <c:v>add class</c:v>
                </c:pt>
                <c:pt idx="2">
                  <c:v>append</c:v>
                </c:pt>
                <c:pt idx="3">
                  <c:v>clone</c:v>
                </c:pt>
              </c:strCache>
            </c:strRef>
          </c:cat>
          <c:val>
            <c:numRef>
              <c:f>Sheet1!$B$3:$E$3</c:f>
              <c:numCache>
                <c:ptCount val="4"/>
                <c:pt idx="0">
                  <c:v>145396.000000</c:v>
                </c:pt>
                <c:pt idx="1">
                  <c:v>1554483.000000</c:v>
                </c:pt>
                <c:pt idx="2">
                  <c:v>405580.000000</c:v>
                </c:pt>
                <c:pt idx="3">
                  <c:v>130247.000000</c:v>
                </c:pt>
              </c:numCache>
            </c:numRef>
          </c:val>
        </c:ser>
        <c:gapWidth val="150"/>
        <c:overlap val="0"/>
        <c:axId val="0"/>
        <c:axId val="1"/>
      </c:barChart>
      <c:catAx>
        <c:axId val="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9525" cap="flat">
            <a:solidFill>
              <a:srgbClr val="B7B7B7"/>
            </a:solidFill>
            <a:prstDash val="solid"/>
            <a:round/>
          </a:ln>
        </c:spPr>
        <c:txPr>
          <a:bodyPr rot="0"/>
          <a:lstStyle/>
          <a:p>
            <a:pPr lvl="0">
              <a:defRPr b="0" i="0" strike="noStrike" sz="2834" u="none">
                <a:solidFill>
                  <a:srgbClr val="FFFFFF"/>
                </a:solidFill>
                <a:effectLst/>
                <a:latin typeface="Helvetica Neue"/>
              </a:defRPr>
            </a:pPr>
          </a:p>
        </c:txPr>
        <c:crossAx val="1"/>
        <c:crosses val="autoZero"/>
        <c:auto val="1"/>
        <c:lblAlgn val="ctr"/>
        <c:noMultiLvlLbl val="1"/>
      </c:catAx>
      <c:valAx>
        <c:axId val="1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7B7B7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one"/>
        <c:spPr>
          <a:ln w="9525" cap="flat">
            <a:noFill/>
            <a:prstDash val="solid"/>
            <a:round/>
          </a:ln>
        </c:spPr>
        <c:txPr>
          <a:bodyPr rot="0"/>
          <a:lstStyle/>
          <a:p>
            <a:pPr lvl="0">
              <a:defRPr b="0" i="0" strike="noStrike" sz="2834" u="none">
                <a:solidFill>
                  <a:srgbClr val="FFFFFF"/>
                </a:solidFill>
                <a:effectLst/>
                <a:latin typeface="Helvetica Neue"/>
              </a:defRPr>
            </a:pPr>
          </a:p>
        </c:txPr>
        <c:crossAx val="0"/>
        <c:crosses val="autoZero"/>
        <c:crossBetween val="between"/>
        <c:majorUnit val="400000"/>
        <c:minorUnit val="200000"/>
      </c:valAx>
      <c:spPr>
        <a:solidFill>
          <a:srgbClr val="FFFFFF"/>
        </a:solidFill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 lvl="0"/>
          </a:p>
        </c:rich>
      </c:tx>
      <c:layout/>
      <c:overlay val="1"/>
    </c:title>
    <c:autoTitleDeleted val="1"/>
    <c:plotArea>
      <c:layout>
        <c:manualLayout>
          <c:layoutTarget val="inner"/>
          <c:xMode val="edge"/>
          <c:yMode val="edge"/>
          <c:x val="0.0372178"/>
          <c:y val="0.0521217"/>
          <c:w val="0.955538"/>
          <c:h val="0.8820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 idx="0">
                  <c:v>jQuery</c:v>
                </c:pt>
              </c:strCache>
            </c:strRef>
          </c:tx>
          <c:spPr>
            <a:solidFill>
              <a:srgbClr val="6095C9"/>
            </a:solidFill>
            <a:ln w="9525" cap="flat">
              <a:noFill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 lvl="0">
                  <a:defRPr b="0" i="0" strike="noStrike" sz="1180" u="none">
                    <a:solidFill>
                      <a:srgbClr val="000000"/>
                    </a:solidFill>
                    <a:effectLst/>
                    <a:latin typeface="Helvetica Neue"/>
                  </a:defRPr>
                </a:pPr>
                <a:r>
                  <a:rPr b="0" i="0" strike="noStrike" sz="1180" u="none">
                    <a:solidFill>
                      <a:srgbClr val="000000"/>
                    </a:solidFill>
                    <a:effectLst/>
                    <a:latin typeface="Helvetica Neue"/>
                  </a:rPr>
                  <a:t/>
                </a: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Sheet1!$B$1:$B$1</c:f>
              <c:strCache>
                <c:ptCount val="1"/>
                <c:pt idx="0">
                  <c:v>loops</c:v>
                </c:pt>
              </c:strCache>
            </c:strRef>
          </c:cat>
          <c:val>
            <c:numRef>
              <c:f>Sheet1!$B$2:$B$2</c:f>
              <c:numCache>
                <c:ptCount val="1"/>
                <c:pt idx="0">
                  <c:v>1188455.000000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 idx="0">
                  <c:v>JS</c:v>
                </c:pt>
              </c:strCache>
            </c:strRef>
          </c:tx>
          <c:spPr>
            <a:solidFill>
              <a:srgbClr val="CD665F"/>
            </a:solidFill>
            <a:ln w="9525" cap="flat">
              <a:noFill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 lvl="0">
                  <a:defRPr b="0" i="0" strike="noStrike" sz="1180" u="none">
                    <a:solidFill>
                      <a:srgbClr val="000000"/>
                    </a:solidFill>
                    <a:effectLst/>
                    <a:latin typeface="Helvetica Neue"/>
                  </a:defRPr>
                </a:pPr>
                <a:r>
                  <a:rPr b="0" i="0" strike="noStrike" sz="1180" u="none">
                    <a:solidFill>
                      <a:srgbClr val="000000"/>
                    </a:solidFill>
                    <a:effectLst/>
                    <a:latin typeface="Helvetica Neue"/>
                  </a:rPr>
                  <a:t/>
                </a: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Sheet1!$B$1:$B$1</c:f>
              <c:strCache>
                <c:ptCount val="1"/>
                <c:pt idx="0">
                  <c:v>loops</c:v>
                </c:pt>
              </c:strCache>
            </c:strRef>
          </c:cat>
          <c:val>
            <c:numRef>
              <c:f>Sheet1!$B$3:$B$3</c:f>
              <c:numCache>
                <c:ptCount val="1"/>
                <c:pt idx="0">
                  <c:v>292145815.000000</c:v>
                </c:pt>
              </c:numCache>
            </c:numRef>
          </c:val>
        </c:ser>
        <c:gapWidth val="150"/>
        <c:overlap val="0"/>
        <c:axId val="0"/>
        <c:axId val="1"/>
      </c:barChart>
      <c:catAx>
        <c:axId val="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9525" cap="flat">
            <a:solidFill>
              <a:srgbClr val="B7B7B7"/>
            </a:solidFill>
            <a:prstDash val="solid"/>
            <a:round/>
          </a:ln>
        </c:spPr>
        <c:txPr>
          <a:bodyPr rot="0"/>
          <a:lstStyle/>
          <a:p>
            <a:pPr lvl="0">
              <a:defRPr b="0" i="0" strike="noStrike" sz="2834" u="none">
                <a:solidFill>
                  <a:srgbClr val="FFFFFF"/>
                </a:solidFill>
                <a:effectLst/>
                <a:latin typeface="Helvetica Neue"/>
              </a:defRPr>
            </a:pPr>
          </a:p>
        </c:txPr>
        <c:crossAx val="1"/>
        <c:crosses val="autoZero"/>
        <c:auto val="1"/>
        <c:lblAlgn val="ctr"/>
        <c:noMultiLvlLbl val="1"/>
      </c:catAx>
      <c:valAx>
        <c:axId val="1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7B7B7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one"/>
        <c:spPr>
          <a:ln w="9525" cap="flat">
            <a:noFill/>
            <a:prstDash val="solid"/>
            <a:round/>
          </a:ln>
        </c:spPr>
        <c:txPr>
          <a:bodyPr rot="0"/>
          <a:lstStyle/>
          <a:p>
            <a:pPr lvl="0">
              <a:defRPr b="0" i="0" strike="noStrike" sz="2834" u="none">
                <a:solidFill>
                  <a:srgbClr val="FFFFFF"/>
                </a:solidFill>
                <a:effectLst/>
                <a:latin typeface="Helvetica Neue"/>
              </a:defRPr>
            </a:pPr>
          </a:p>
        </c:txPr>
        <c:crossAx val="0"/>
        <c:crosses val="autoZero"/>
        <c:crossBetween val="between"/>
        <c:majorUnit val="7.5e+07"/>
        <c:minorUnit val="3.75e+07"/>
      </c:valAx>
      <c:spPr>
        <a:solidFill>
          <a:srgbClr val="FFFFFF"/>
        </a:solidFill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0.0281394"/>
          <c:y val="0.005"/>
          <c:w val="0.971861"/>
          <c:h val="0.0506131"/>
        </c:manualLayout>
      </c:layout>
      <c:overlay val="1"/>
      <c:spPr>
        <a:noFill/>
        <a:ln w="9525" cap="flat">
          <a:noFill/>
          <a:round/>
        </a:ln>
        <a:effectLst/>
      </c:spPr>
      <c:txPr>
        <a:bodyPr/>
        <a:lstStyle/>
        <a:p>
          <a:pPr lvl="0">
            <a:defRPr b="0" i="0" strike="noStrike" sz="3070" u="none">
              <a:solidFill>
                <a:srgbClr val="FFFFFF"/>
              </a:solidFill>
              <a:effectLst/>
              <a:latin typeface="Helvetica Neue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media/media10.gif>
</file>

<file path=ppt/media/media11.gif>
</file>

<file path=ppt/media/media2.gif>
</file>

<file path=ppt/media/media3.gif>
</file>

<file path=ppt/media/media4.gif>
</file>

<file path=ppt/media/media5.gif>
</file>

<file path=ppt/media/media6.gif>
</file>

<file path=ppt/media/media7.gif>
</file>

<file path=ppt/media/media8.gif>
</file>

<file path=ppt/media/media9.g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4" name="Shape 3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00">
      <a:defRPr sz="2400">
        <a:uFill>
          <a:solidFill/>
        </a:uFill>
        <a:latin typeface="Calibri"/>
        <a:ea typeface="Calibri"/>
        <a:cs typeface="Calibri"/>
        <a:sym typeface="Calibri"/>
      </a:defRPr>
    </a:lvl1pPr>
    <a:lvl2pPr indent="228600" defTabSz="1828800">
      <a:defRPr sz="2400">
        <a:uFill>
          <a:solidFill/>
        </a:uFill>
        <a:latin typeface="Calibri"/>
        <a:ea typeface="Calibri"/>
        <a:cs typeface="Calibri"/>
        <a:sym typeface="Calibri"/>
      </a:defRPr>
    </a:lvl2pPr>
    <a:lvl3pPr indent="457200" defTabSz="1828800">
      <a:defRPr sz="2400">
        <a:uFill>
          <a:solidFill/>
        </a:uFill>
        <a:latin typeface="Calibri"/>
        <a:ea typeface="Calibri"/>
        <a:cs typeface="Calibri"/>
        <a:sym typeface="Calibri"/>
      </a:defRPr>
    </a:lvl3pPr>
    <a:lvl4pPr indent="685800" defTabSz="1828800">
      <a:defRPr sz="2400">
        <a:uFill>
          <a:solidFill/>
        </a:uFill>
        <a:latin typeface="Calibri"/>
        <a:ea typeface="Calibri"/>
        <a:cs typeface="Calibri"/>
        <a:sym typeface="Calibri"/>
      </a:defRPr>
    </a:lvl4pPr>
    <a:lvl5pPr indent="914400" defTabSz="1828800">
      <a:defRPr sz="2400">
        <a:uFill>
          <a:solidFill/>
        </a:uFill>
        <a:latin typeface="Calibri"/>
        <a:ea typeface="Calibri"/>
        <a:cs typeface="Calibri"/>
        <a:sym typeface="Calibri"/>
      </a:defRPr>
    </a:lvl5pPr>
    <a:lvl6pPr indent="1143000" defTabSz="1828800">
      <a:defRPr sz="2400">
        <a:uFill>
          <a:solidFill/>
        </a:uFill>
        <a:latin typeface="Calibri"/>
        <a:ea typeface="Calibri"/>
        <a:cs typeface="Calibri"/>
        <a:sym typeface="Calibri"/>
      </a:defRPr>
    </a:lvl6pPr>
    <a:lvl7pPr indent="1371600" defTabSz="1828800">
      <a:defRPr sz="2400">
        <a:uFill>
          <a:solidFill/>
        </a:uFill>
        <a:latin typeface="Calibri"/>
        <a:ea typeface="Calibri"/>
        <a:cs typeface="Calibri"/>
        <a:sym typeface="Calibri"/>
      </a:defRPr>
    </a:lvl7pPr>
    <a:lvl8pPr indent="1600200" defTabSz="1828800">
      <a:defRPr sz="2400">
        <a:uFill>
          <a:solidFill/>
        </a:uFill>
        <a:latin typeface="Calibri"/>
        <a:ea typeface="Calibri"/>
        <a:cs typeface="Calibri"/>
        <a:sym typeface="Calibri"/>
      </a:defRPr>
    </a:lvl8pPr>
    <a:lvl9pPr indent="1828800" defTabSz="1828800">
      <a:defRPr sz="2400">
        <a:uFill>
          <a:solidFill/>
        </a:uFill>
        <a:latin typeface="Calibri"/>
        <a:ea typeface="Calibri"/>
        <a:cs typeface="Calibri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Default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" name="Shape 9"/>
          <p:cNvSpPr/>
          <p:nvPr/>
        </p:nvSpPr>
        <p:spPr>
          <a:xfrm>
            <a:off x="1483546" y="12661988"/>
            <a:ext cx="22945193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0" name="Shape 10"/>
          <p:cNvSpPr/>
          <p:nvPr>
            <p:ph type="title"/>
          </p:nvPr>
        </p:nvSpPr>
        <p:spPr>
          <a:xfrm>
            <a:off x="866482" y="1800661"/>
            <a:ext cx="20726401" cy="6448684"/>
          </a:xfrm>
          <a:prstGeom prst="rect">
            <a:avLst/>
          </a:prstGeom>
        </p:spPr>
        <p:txBody>
          <a:bodyPr lIns="38100" tIns="38100" rIns="38100" bIns="38100" anchor="t"/>
          <a:lstStyle>
            <a:lvl1pPr>
              <a:lnSpc>
                <a:spcPts val="13000"/>
              </a:lnSpc>
              <a:defRPr>
                <a:solidFill>
                  <a:srgbClr val="F5D328"/>
                </a:solidFill>
              </a:defRPr>
            </a:lvl1pPr>
          </a:lstStyle>
          <a:p>
            <a:pPr lvl="0"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Title Text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xfrm>
            <a:off x="955965" y="8249343"/>
            <a:ext cx="20738306" cy="3505201"/>
          </a:xfrm>
          <a:prstGeom prst="rect">
            <a:avLst/>
          </a:prstGeom>
        </p:spPr>
        <p:txBody>
          <a:bodyPr/>
          <a:lstStyle>
            <a:lvl1pPr marL="0" indent="0">
              <a:buClr>
                <a:srgbClr val="CBCBCB"/>
              </a:buClr>
              <a:buSzTx/>
              <a:buFontTx/>
              <a:buNone/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defRPr>
            </a:lvl1pPr>
            <a:lvl2pPr marL="914400" indent="0" algn="ctr">
              <a:buClr>
                <a:srgbClr val="9A9A9A"/>
              </a:buClr>
              <a:buSzTx/>
              <a:buFontTx/>
              <a:buNone/>
              <a:defRPr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defRPr>
            </a:lvl2pPr>
            <a:lvl3pPr marL="1828800" indent="0" algn="ctr">
              <a:buClr>
                <a:srgbClr val="9A9A9A"/>
              </a:buClr>
              <a:buSzTx/>
              <a:buFontTx/>
              <a:buNone/>
              <a:defRPr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defRPr>
            </a:lvl3pPr>
            <a:lvl4pPr marL="2743200" indent="0" algn="ctr">
              <a:buClr>
                <a:srgbClr val="9A9A9A"/>
              </a:buClr>
              <a:buSzTx/>
              <a:buFontTx/>
              <a:buNone/>
              <a:defRPr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defRPr>
            </a:lvl4pPr>
            <a:lvl5pPr marL="3657600" indent="0" algn="ctr">
              <a:buClr>
                <a:srgbClr val="9A9A9A"/>
              </a:buClr>
              <a:buSzTx/>
              <a:buFontTx/>
              <a:buNone/>
              <a:defRPr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Body Level One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</a:endParaRP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Body Level Two</a:t>
            </a:r>
            <a:endParaRPr sz="4000">
              <a:solidFill>
                <a:srgbClr val="9A9A9A"/>
              </a:solidFill>
              <a:uFill>
                <a:solidFill>
                  <a:srgbClr val="9A9A9A"/>
                </a:solidFill>
              </a:uFill>
            </a:endParaRP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Body Level Three</a:t>
            </a:r>
            <a:endParaRPr sz="4000">
              <a:solidFill>
                <a:srgbClr val="9A9A9A"/>
              </a:solidFill>
              <a:uFill>
                <a:solidFill>
                  <a:srgbClr val="9A9A9A"/>
                </a:solidFill>
              </a:uFill>
            </a:endParaRP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Body Level Four</a:t>
            </a:r>
            <a:endParaRPr sz="4000">
              <a:solidFill>
                <a:srgbClr val="9A9A9A"/>
              </a:solidFill>
              <a:uFill>
                <a:solidFill>
                  <a:srgbClr val="9A9A9A"/>
                </a:solidFill>
              </a:uFill>
            </a:endParaRP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Index -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60064" y="3131840"/>
            <a:ext cx="22369175" cy="8910737"/>
          </a:xfrm>
          <a:prstGeom prst="rect">
            <a:avLst/>
          </a:prstGeom>
        </p:spPr>
        <p:txBody>
          <a:bodyPr lIns="38100" tIns="38100" rIns="38100" bIns="38100" anchor="t"/>
          <a:lstStyle>
            <a:lvl1pPr>
              <a:lnSpc>
                <a:spcPts val="13000"/>
              </a:lnSpc>
              <a:defRPr sz="8800"/>
            </a:lvl1pPr>
          </a:lstStyle>
          <a:p>
            <a:pPr lvl="0"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88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Title Text</a:t>
            </a:r>
          </a:p>
        </p:txBody>
      </p:sp>
      <p:sp>
        <p:nvSpPr>
          <p:cNvPr id="16" name="Shape 1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buChar char="–"/>
            </a:lvl2pPr>
            <a:lvl4pPr>
              <a:buChar char="–"/>
            </a:lvl4pPr>
            <a:lvl5pPr>
              <a:buChar char="»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  <a:endParaRPr sz="4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  <a:endParaRPr sz="4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  <a:endParaRPr sz="4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  <a:endParaRPr sz="4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Default -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" name="Shape 19"/>
          <p:cNvSpPr/>
          <p:nvPr>
            <p:ph type="title"/>
          </p:nvPr>
        </p:nvSpPr>
        <p:spPr>
          <a:xfrm>
            <a:off x="960064" y="869454"/>
            <a:ext cx="22369175" cy="2200772"/>
          </a:xfrm>
          <a:prstGeom prst="rect">
            <a:avLst/>
          </a:prstGeom>
        </p:spPr>
        <p:txBody>
          <a:bodyPr lIns="38100" tIns="38100" rIns="38100" bIns="38100"/>
          <a:lstStyle/>
          <a:p>
            <a:pPr lvl="0"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Title Text</a:t>
            </a:r>
          </a:p>
        </p:txBody>
      </p:sp>
      <p:sp>
        <p:nvSpPr>
          <p:cNvPr id="20" name="Shape 20"/>
          <p:cNvSpPr/>
          <p:nvPr>
            <p:ph type="body" idx="1"/>
          </p:nvPr>
        </p:nvSpPr>
        <p:spPr>
          <a:xfrm>
            <a:off x="995493" y="3070225"/>
            <a:ext cx="10773835" cy="1279525"/>
          </a:xfrm>
          <a:prstGeom prst="rect">
            <a:avLst/>
          </a:prstGeom>
        </p:spPr>
        <p:txBody>
          <a:bodyPr anchor="b"/>
          <a:lstStyle>
            <a:lvl1pPr marL="0" indent="0">
              <a:buClr>
                <a:srgbClr val="FFD300"/>
              </a:buClr>
              <a:buSzTx/>
              <a:buFontTx/>
              <a:buNone/>
              <a:defRPr b="1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defRPr>
            </a:lvl1pPr>
            <a:lvl2pPr marL="914400" indent="0">
              <a:buSzTx/>
              <a:buFontTx/>
              <a:buNone/>
              <a:defRPr b="1"/>
            </a:lvl2pPr>
            <a:lvl3pPr marL="1828800" indent="0">
              <a:buSzTx/>
              <a:buFontTx/>
              <a:buNone/>
              <a:defRPr b="1" sz="4800"/>
            </a:lvl3pPr>
            <a:lvl4pPr marL="2743200" indent="0">
              <a:buSzTx/>
              <a:buFontTx/>
              <a:buNone/>
              <a:defRPr b="1" sz="3200"/>
            </a:lvl4pPr>
            <a:lvl5pPr marL="3657600" indent="0">
              <a:buSzTx/>
              <a:buFontTx/>
              <a:buNone/>
              <a:defRPr b="1" sz="3200"/>
            </a:lvl5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Body Level One</a:t>
            </a:r>
            <a:endParaRPr b="1" sz="4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1">
              <a:defRPr b="0" sz="1800">
                <a:solidFill>
                  <a:srgbClr val="000000"/>
                </a:solidFill>
                <a:uFillTx/>
              </a:defRPr>
            </a:pPr>
            <a:r>
              <a:rPr b="1"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  <a:endParaRPr b="1" sz="4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2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  <a:endParaRPr b="1" sz="48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3">
              <a:defRPr b="0" sz="1800">
                <a:solidFill>
                  <a:srgbClr val="000000"/>
                </a:solidFill>
                <a:uFillTx/>
              </a:defRPr>
            </a:pPr>
            <a:r>
              <a:rPr b="1" sz="3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  <a:endParaRPr b="1" sz="3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4">
              <a:defRPr b="0" sz="1800">
                <a:solidFill>
                  <a:srgbClr val="000000"/>
                </a:solidFill>
                <a:uFillTx/>
              </a:defRPr>
            </a:pPr>
            <a:r>
              <a:rPr b="1" sz="3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  <p:sp>
        <p:nvSpPr>
          <p:cNvPr id="21" name="Shape 21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22" name="Shape 22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obj" sz="half" idx="3"/>
          </p:nvPr>
        </p:nvSpPr>
        <p:spPr>
          <a:xfrm>
            <a:off x="1257300" y="4279900"/>
            <a:ext cx="8548689" cy="6083300"/>
          </a:xfrm>
          <a:prstGeom prst="rect">
            <a:avLst/>
          </a:prstGeom>
        </p:spPr>
        <p:txBody>
          <a:bodyPr/>
          <a:lstStyle/>
          <a:p>
            <a:pPr lvl="0" marL="0" indent="0" algn="ctr">
              <a:spcBef>
                <a:spcPts val="0"/>
              </a:spcBef>
              <a:buClrTx/>
              <a:buSzTx/>
              <a:buFontTx/>
              <a:buNone/>
              <a:defRPr sz="8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25" name="Shape 25"/>
          <p:cNvSpPr/>
          <p:nvPr>
            <p:ph type="title"/>
          </p:nvPr>
        </p:nvSpPr>
        <p:spPr>
          <a:xfrm>
            <a:off x="960064" y="869454"/>
            <a:ext cx="22369175" cy="2853750"/>
          </a:xfrm>
          <a:prstGeom prst="rect">
            <a:avLst/>
          </a:prstGeom>
        </p:spPr>
        <p:txBody>
          <a:bodyPr lIns="38100" tIns="38100" rIns="38100" bIns="38100"/>
          <a:lstStyle/>
          <a:p>
            <a:pPr lvl="0"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Title Text</a:t>
            </a:r>
          </a:p>
        </p:txBody>
      </p:sp>
      <p:sp>
        <p:nvSpPr>
          <p:cNvPr id="26" name="Shape 26"/>
          <p:cNvSpPr/>
          <p:nvPr>
            <p:ph type="body" sz="half" idx="1"/>
          </p:nvPr>
        </p:nvSpPr>
        <p:spPr>
          <a:xfrm>
            <a:off x="11912327" y="3723204"/>
            <a:ext cx="11521281" cy="777686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4800"/>
            </a:lvl1pPr>
            <a:lvl2pPr marL="838200" indent="-381000">
              <a:buChar char="–"/>
              <a:defRPr sz="4800"/>
            </a:lvl2pPr>
            <a:lvl3pPr marL="1219200" indent="-304800">
              <a:defRPr sz="4800"/>
            </a:lvl3pPr>
            <a:lvl4pPr marL="1676400" indent="-304800">
              <a:buChar char="–"/>
              <a:defRPr sz="4800"/>
            </a:lvl4pPr>
            <a:lvl5pPr marL="2133600" indent="-304800">
              <a:buChar char="»"/>
              <a:defRPr sz="4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  <a:endParaRPr sz="48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  <a:endParaRPr sz="48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  <a:endParaRPr sz="48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  <a:endParaRPr sz="48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Default - Bi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" name="Shape 29"/>
          <p:cNvSpPr/>
          <p:nvPr>
            <p:ph type="title"/>
          </p:nvPr>
        </p:nvSpPr>
        <p:spPr>
          <a:xfrm>
            <a:off x="960064" y="869454"/>
            <a:ext cx="22369175" cy="3088642"/>
          </a:xfrm>
          <a:prstGeom prst="rect">
            <a:avLst/>
          </a:prstGeom>
        </p:spPr>
        <p:txBody>
          <a:bodyPr lIns="38100" tIns="38100" rIns="38100" bIns="38100"/>
          <a:lstStyle/>
          <a:p>
            <a:pPr lvl="0"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Title Text</a:t>
            </a:r>
          </a:p>
        </p:txBody>
      </p:sp>
      <p:sp>
        <p:nvSpPr>
          <p:cNvPr id="30" name="Shape 30"/>
          <p:cNvSpPr/>
          <p:nvPr>
            <p:ph type="body" idx="1"/>
          </p:nvPr>
        </p:nvSpPr>
        <p:spPr>
          <a:xfrm>
            <a:off x="1171157" y="4485272"/>
            <a:ext cx="11521282" cy="593775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2400"/>
              </a:lnSpc>
              <a:spcBef>
                <a:spcPts val="1500"/>
              </a:spcBef>
              <a:buClr>
                <a:srgbClr val="FFD300"/>
              </a:buClr>
              <a:buSzTx/>
              <a:buFontTx/>
              <a:buNone/>
              <a:defRPr sz="64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  <a:lvl2pPr>
              <a:spcBef>
                <a:spcPts val="1500"/>
              </a:spcBef>
              <a:buChar char="–"/>
              <a:defRPr sz="6400">
                <a:latin typeface="+mn-lt"/>
                <a:ea typeface="+mn-ea"/>
                <a:cs typeface="+mn-cs"/>
                <a:sym typeface="Bebas Neue Regular"/>
              </a:defRPr>
            </a:lvl2pPr>
            <a:lvl3pPr>
              <a:spcBef>
                <a:spcPts val="1500"/>
              </a:spcBef>
              <a:defRPr sz="6400">
                <a:latin typeface="+mn-lt"/>
                <a:ea typeface="+mn-ea"/>
                <a:cs typeface="+mn-cs"/>
                <a:sym typeface="Bebas Neue Regular"/>
              </a:defRPr>
            </a:lvl3pPr>
            <a:lvl4pPr>
              <a:spcBef>
                <a:spcPts val="1500"/>
              </a:spcBef>
              <a:buChar char="–"/>
              <a:defRPr sz="6400">
                <a:latin typeface="+mn-lt"/>
                <a:ea typeface="+mn-ea"/>
                <a:cs typeface="+mn-cs"/>
                <a:sym typeface="Bebas Neue Regular"/>
              </a:defRPr>
            </a:lvl4pPr>
            <a:lvl5pPr>
              <a:spcBef>
                <a:spcPts val="1500"/>
              </a:spcBef>
              <a:buChar char="»"/>
              <a:defRPr sz="6400">
                <a:latin typeface="+mn-lt"/>
                <a:ea typeface="+mn-ea"/>
                <a:cs typeface="+mn-cs"/>
                <a:sym typeface="Bebas Neue Regular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Body Level One</a:t>
            </a:r>
            <a:endParaRPr sz="64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  <a:endParaRPr sz="64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  <a:endParaRPr sz="64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  <a:endParaRPr sz="64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  <p:sp>
        <p:nvSpPr>
          <p:cNvPr id="31" name="Shape 31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2" name="Shape 32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960064" y="878186"/>
            <a:ext cx="22369175" cy="2811464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 anchor="ctr"/>
          <a:lstStyle/>
          <a:p>
            <a:pPr lvl="0"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935103" y="3689649"/>
            <a:ext cx="22394135" cy="849694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2pPr>
              <a:buChar char="–"/>
            </a:lvl2pPr>
            <a:lvl4pPr>
              <a:buChar char="–"/>
            </a:lvl4pPr>
            <a:lvl5pPr>
              <a:buChar char="»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  <a:endParaRPr sz="4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  <a:endParaRPr sz="4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  <a:endParaRPr sz="4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  <a:endParaRPr sz="4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  <p:sp>
        <p:nvSpPr>
          <p:cNvPr id="5" name="Shape 5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6" name="Shape 6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</p:sldLayoutIdLst>
  <p:transition spd="med" advClick="1"/>
  <p:txStyles>
    <p:titleStyle>
      <a:lvl1pPr defTabSz="1828800">
        <a:lnSpc>
          <a:spcPts val="3700"/>
        </a:lnSpc>
        <a:defRPr cap="all" sz="9600">
          <a:solidFill>
            <a:srgbClr val="FFD300"/>
          </a:solidFill>
          <a:uFill>
            <a:solidFill>
              <a:srgbClr val="FFD300"/>
            </a:solidFill>
          </a:uFill>
          <a:latin typeface="+mn-lt"/>
          <a:ea typeface="+mn-ea"/>
          <a:cs typeface="+mn-cs"/>
          <a:sym typeface="Bebas Neue Regular"/>
        </a:defRPr>
      </a:lvl1pPr>
      <a:lvl2pPr indent="228600" defTabSz="1828800">
        <a:lnSpc>
          <a:spcPts val="3700"/>
        </a:lnSpc>
        <a:defRPr cap="all" sz="9600">
          <a:solidFill>
            <a:srgbClr val="FFD300"/>
          </a:solidFill>
          <a:uFill>
            <a:solidFill>
              <a:srgbClr val="FFD300"/>
            </a:solidFill>
          </a:uFill>
          <a:latin typeface="+mn-lt"/>
          <a:ea typeface="+mn-ea"/>
          <a:cs typeface="+mn-cs"/>
          <a:sym typeface="Bebas Neue Regular"/>
        </a:defRPr>
      </a:lvl2pPr>
      <a:lvl3pPr indent="457200" defTabSz="1828800">
        <a:lnSpc>
          <a:spcPts val="3700"/>
        </a:lnSpc>
        <a:defRPr cap="all" sz="9600">
          <a:solidFill>
            <a:srgbClr val="FFD300"/>
          </a:solidFill>
          <a:uFill>
            <a:solidFill>
              <a:srgbClr val="FFD300"/>
            </a:solidFill>
          </a:uFill>
          <a:latin typeface="+mn-lt"/>
          <a:ea typeface="+mn-ea"/>
          <a:cs typeface="+mn-cs"/>
          <a:sym typeface="Bebas Neue Regular"/>
        </a:defRPr>
      </a:lvl3pPr>
      <a:lvl4pPr indent="685800" defTabSz="1828800">
        <a:lnSpc>
          <a:spcPts val="3700"/>
        </a:lnSpc>
        <a:defRPr cap="all" sz="9600">
          <a:solidFill>
            <a:srgbClr val="FFD300"/>
          </a:solidFill>
          <a:uFill>
            <a:solidFill>
              <a:srgbClr val="FFD300"/>
            </a:solidFill>
          </a:uFill>
          <a:latin typeface="+mn-lt"/>
          <a:ea typeface="+mn-ea"/>
          <a:cs typeface="+mn-cs"/>
          <a:sym typeface="Bebas Neue Regular"/>
        </a:defRPr>
      </a:lvl4pPr>
      <a:lvl5pPr indent="914400" defTabSz="1828800">
        <a:lnSpc>
          <a:spcPts val="3700"/>
        </a:lnSpc>
        <a:defRPr cap="all" sz="9600">
          <a:solidFill>
            <a:srgbClr val="FFD300"/>
          </a:solidFill>
          <a:uFill>
            <a:solidFill>
              <a:srgbClr val="FFD300"/>
            </a:solidFill>
          </a:uFill>
          <a:latin typeface="+mn-lt"/>
          <a:ea typeface="+mn-ea"/>
          <a:cs typeface="+mn-cs"/>
          <a:sym typeface="Bebas Neue Regular"/>
        </a:defRPr>
      </a:lvl5pPr>
      <a:lvl6pPr indent="1143000" defTabSz="1828800">
        <a:lnSpc>
          <a:spcPts val="3700"/>
        </a:lnSpc>
        <a:defRPr cap="all" sz="9600">
          <a:solidFill>
            <a:srgbClr val="FFD300"/>
          </a:solidFill>
          <a:uFill>
            <a:solidFill>
              <a:srgbClr val="FFD300"/>
            </a:solidFill>
          </a:uFill>
          <a:latin typeface="+mn-lt"/>
          <a:ea typeface="+mn-ea"/>
          <a:cs typeface="+mn-cs"/>
          <a:sym typeface="Bebas Neue Regular"/>
        </a:defRPr>
      </a:lvl6pPr>
      <a:lvl7pPr indent="1371600" defTabSz="1828800">
        <a:lnSpc>
          <a:spcPts val="3700"/>
        </a:lnSpc>
        <a:defRPr cap="all" sz="9600">
          <a:solidFill>
            <a:srgbClr val="FFD300"/>
          </a:solidFill>
          <a:uFill>
            <a:solidFill>
              <a:srgbClr val="FFD300"/>
            </a:solidFill>
          </a:uFill>
          <a:latin typeface="+mn-lt"/>
          <a:ea typeface="+mn-ea"/>
          <a:cs typeface="+mn-cs"/>
          <a:sym typeface="Bebas Neue Regular"/>
        </a:defRPr>
      </a:lvl7pPr>
      <a:lvl8pPr indent="1600200" defTabSz="1828800">
        <a:lnSpc>
          <a:spcPts val="3700"/>
        </a:lnSpc>
        <a:defRPr cap="all" sz="9600">
          <a:solidFill>
            <a:srgbClr val="FFD300"/>
          </a:solidFill>
          <a:uFill>
            <a:solidFill>
              <a:srgbClr val="FFD300"/>
            </a:solidFill>
          </a:uFill>
          <a:latin typeface="+mn-lt"/>
          <a:ea typeface="+mn-ea"/>
          <a:cs typeface="+mn-cs"/>
          <a:sym typeface="Bebas Neue Regular"/>
        </a:defRPr>
      </a:lvl8pPr>
      <a:lvl9pPr indent="1828800" defTabSz="1828800">
        <a:lnSpc>
          <a:spcPts val="3700"/>
        </a:lnSpc>
        <a:defRPr cap="all" sz="9600">
          <a:solidFill>
            <a:srgbClr val="FFD300"/>
          </a:solidFill>
          <a:uFill>
            <a:solidFill>
              <a:srgbClr val="FFD300"/>
            </a:solidFill>
          </a:uFill>
          <a:latin typeface="+mn-lt"/>
          <a:ea typeface="+mn-ea"/>
          <a:cs typeface="+mn-cs"/>
          <a:sym typeface="Bebas Neue Regular"/>
        </a:defRPr>
      </a:lvl9pPr>
    </p:titleStyle>
    <p:bodyStyle>
      <a:lvl1pPr marL="342900" indent="-342900" defTabSz="1828800">
        <a:spcBef>
          <a:spcPts val="1200"/>
        </a:spcBef>
        <a:buClr>
          <a:srgbClr val="FFFFFF"/>
        </a:buClr>
        <a:buSzPct val="100000"/>
        <a:buFont typeface="Arial"/>
        <a:buChar char="•"/>
        <a:defRPr sz="4000">
          <a:solidFill>
            <a:srgbClr val="FFFFFF"/>
          </a:solidFill>
          <a:uFill>
            <a:solidFill>
              <a:srgbClr val="FFFFFF"/>
            </a:solidFill>
          </a:uFill>
          <a:latin typeface="Helvetica Neue"/>
          <a:ea typeface="Helvetica Neue"/>
          <a:cs typeface="Helvetica Neue"/>
          <a:sym typeface="Helvetica Neue"/>
        </a:defRPr>
      </a:lvl1pPr>
      <a:lvl2pPr marL="742950" indent="-285750" defTabSz="1828800">
        <a:spcBef>
          <a:spcPts val="1200"/>
        </a:spcBef>
        <a:buClr>
          <a:srgbClr val="FFFFFF"/>
        </a:buClr>
        <a:buSzPct val="100000"/>
        <a:buFont typeface="Arial"/>
        <a:buChar char="•"/>
        <a:defRPr sz="4000">
          <a:solidFill>
            <a:srgbClr val="FFFFFF"/>
          </a:solidFill>
          <a:uFill>
            <a:solidFill>
              <a:srgbClr val="FFFFFF"/>
            </a:solidFill>
          </a:uFill>
          <a:latin typeface="Helvetica Neue"/>
          <a:ea typeface="Helvetica Neue"/>
          <a:cs typeface="Helvetica Neue"/>
          <a:sym typeface="Helvetica Neue"/>
        </a:defRPr>
      </a:lvl2pPr>
      <a:lvl3pPr marL="1143000" indent="-228600" defTabSz="1828800">
        <a:spcBef>
          <a:spcPts val="1200"/>
        </a:spcBef>
        <a:buClr>
          <a:srgbClr val="FFFFFF"/>
        </a:buClr>
        <a:buSzPct val="100000"/>
        <a:buFont typeface="Arial"/>
        <a:buChar char="•"/>
        <a:defRPr sz="4000">
          <a:solidFill>
            <a:srgbClr val="FFFFFF"/>
          </a:solidFill>
          <a:uFill>
            <a:solidFill>
              <a:srgbClr val="FFFFFF"/>
            </a:solidFill>
          </a:uFill>
          <a:latin typeface="Helvetica Neue"/>
          <a:ea typeface="Helvetica Neue"/>
          <a:cs typeface="Helvetica Neue"/>
          <a:sym typeface="Helvetica Neue"/>
        </a:defRPr>
      </a:lvl3pPr>
      <a:lvl4pPr marL="1600200" indent="-228600" defTabSz="1828800">
        <a:spcBef>
          <a:spcPts val="1200"/>
        </a:spcBef>
        <a:buClr>
          <a:srgbClr val="FFFFFF"/>
        </a:buClr>
        <a:buSzPct val="100000"/>
        <a:buFont typeface="Arial"/>
        <a:buChar char="•"/>
        <a:defRPr sz="4000">
          <a:solidFill>
            <a:srgbClr val="FFFFFF"/>
          </a:solidFill>
          <a:uFill>
            <a:solidFill>
              <a:srgbClr val="FFFFFF"/>
            </a:solidFill>
          </a:uFill>
          <a:latin typeface="Helvetica Neue"/>
          <a:ea typeface="Helvetica Neue"/>
          <a:cs typeface="Helvetica Neue"/>
          <a:sym typeface="Helvetica Neue"/>
        </a:defRPr>
      </a:lvl4pPr>
      <a:lvl5pPr marL="2057400" indent="-228600" defTabSz="1828800">
        <a:spcBef>
          <a:spcPts val="1200"/>
        </a:spcBef>
        <a:buClr>
          <a:srgbClr val="FFFFFF"/>
        </a:buClr>
        <a:buSzPct val="100000"/>
        <a:buFont typeface="Arial"/>
        <a:buChar char="•"/>
        <a:defRPr sz="4000">
          <a:solidFill>
            <a:srgbClr val="FFFFFF"/>
          </a:solidFill>
          <a:uFill>
            <a:solidFill>
              <a:srgbClr val="FFFFFF"/>
            </a:solidFill>
          </a:uFill>
          <a:latin typeface="Helvetica Neue"/>
          <a:ea typeface="Helvetica Neue"/>
          <a:cs typeface="Helvetica Neue"/>
          <a:sym typeface="Helvetica Neue"/>
        </a:defRPr>
      </a:lvl5pPr>
      <a:lvl6pPr marL="3022600" indent="-571500" defTabSz="1828800">
        <a:spcBef>
          <a:spcPts val="1200"/>
        </a:spcBef>
        <a:buClr>
          <a:srgbClr val="FFFFFF"/>
        </a:buClr>
        <a:buSzPct val="171000"/>
        <a:buFont typeface="Arial"/>
        <a:buChar char="•"/>
        <a:defRPr sz="4000">
          <a:solidFill>
            <a:srgbClr val="FFFFFF"/>
          </a:solidFill>
          <a:uFill>
            <a:solidFill>
              <a:srgbClr val="FFFFFF"/>
            </a:solidFill>
          </a:uFill>
          <a:latin typeface="Helvetica Neue"/>
          <a:ea typeface="Helvetica Neue"/>
          <a:cs typeface="Helvetica Neue"/>
          <a:sym typeface="Helvetica Neue"/>
        </a:defRPr>
      </a:lvl6pPr>
      <a:lvl7pPr marL="3378200" indent="-571500" defTabSz="1828800">
        <a:spcBef>
          <a:spcPts val="1200"/>
        </a:spcBef>
        <a:buClr>
          <a:srgbClr val="FFFFFF"/>
        </a:buClr>
        <a:buSzPct val="171000"/>
        <a:buFont typeface="Arial"/>
        <a:buChar char="•"/>
        <a:defRPr sz="4000">
          <a:solidFill>
            <a:srgbClr val="FFFFFF"/>
          </a:solidFill>
          <a:uFill>
            <a:solidFill>
              <a:srgbClr val="FFFFFF"/>
            </a:solidFill>
          </a:uFill>
          <a:latin typeface="Helvetica Neue"/>
          <a:ea typeface="Helvetica Neue"/>
          <a:cs typeface="Helvetica Neue"/>
          <a:sym typeface="Helvetica Neue"/>
        </a:defRPr>
      </a:lvl7pPr>
      <a:lvl8pPr marL="3733800" indent="-571500" defTabSz="1828800">
        <a:spcBef>
          <a:spcPts val="1200"/>
        </a:spcBef>
        <a:buClr>
          <a:srgbClr val="FFFFFF"/>
        </a:buClr>
        <a:buSzPct val="171000"/>
        <a:buFont typeface="Arial"/>
        <a:buChar char="•"/>
        <a:defRPr sz="4000">
          <a:solidFill>
            <a:srgbClr val="FFFFFF"/>
          </a:solidFill>
          <a:uFill>
            <a:solidFill>
              <a:srgbClr val="FFFFFF"/>
            </a:solidFill>
          </a:uFill>
          <a:latin typeface="Helvetica Neue"/>
          <a:ea typeface="Helvetica Neue"/>
          <a:cs typeface="Helvetica Neue"/>
          <a:sym typeface="Helvetica Neue"/>
        </a:defRPr>
      </a:lvl8pPr>
      <a:lvl9pPr marL="4089400" indent="-571500" defTabSz="1828800">
        <a:spcBef>
          <a:spcPts val="1200"/>
        </a:spcBef>
        <a:buClr>
          <a:srgbClr val="FFFFFF"/>
        </a:buClr>
        <a:buSzPct val="171000"/>
        <a:buFont typeface="Arial"/>
        <a:buChar char="•"/>
        <a:defRPr sz="4000">
          <a:solidFill>
            <a:srgbClr val="FFFFFF"/>
          </a:solidFill>
          <a:uFill>
            <a:solidFill>
              <a:srgbClr val="FFFFFF"/>
            </a:solidFill>
          </a:uFill>
          <a:latin typeface="Helvetica Neue"/>
          <a:ea typeface="Helvetica Neue"/>
          <a:cs typeface="Helvetica Neue"/>
          <a:sym typeface="Helvetica Neue"/>
        </a:defRPr>
      </a:lvl9pPr>
    </p:bodyStyle>
    <p:otherStyle>
      <a:lvl1pPr algn="r" defTabSz="1828800">
        <a:defRPr sz="24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Calibri"/>
        </a:defRPr>
      </a:lvl1pPr>
      <a:lvl2pPr algn="r" defTabSz="1828800">
        <a:defRPr sz="24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Calibri"/>
        </a:defRPr>
      </a:lvl2pPr>
      <a:lvl3pPr algn="r" defTabSz="1828800">
        <a:defRPr sz="24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Calibri"/>
        </a:defRPr>
      </a:lvl3pPr>
      <a:lvl4pPr algn="r" defTabSz="1828800">
        <a:defRPr sz="24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Calibri"/>
        </a:defRPr>
      </a:lvl4pPr>
      <a:lvl5pPr algn="r" defTabSz="1828800">
        <a:defRPr sz="24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Calibri"/>
        </a:defRPr>
      </a:lvl5pPr>
      <a:lvl6pPr algn="r" defTabSz="1828800">
        <a:defRPr sz="24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Calibri"/>
        </a:defRPr>
      </a:lvl6pPr>
      <a:lvl7pPr algn="r" defTabSz="1828800">
        <a:defRPr sz="24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Calibri"/>
        </a:defRPr>
      </a:lvl7pPr>
      <a:lvl8pPr algn="r" defTabSz="1828800">
        <a:defRPr sz="24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Calibri"/>
        </a:defRPr>
      </a:lvl8pPr>
      <a:lvl9pPr algn="r" defTabSz="1828800">
        <a:defRPr sz="24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video" Target="../media/media1.gif"/><Relationship Id="rId3" Type="http://schemas.microsoft.com/office/2007/relationships/media" Target="../media/media1.gif"/><Relationship Id="rId4" Type="http://schemas.openxmlformats.org/officeDocument/2006/relationships/image" Target="../media/image4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2.gif"/><Relationship Id="rId3" Type="http://schemas.microsoft.com/office/2007/relationships/media" Target="../media/media2.gif"/><Relationship Id="rId4" Type="http://schemas.openxmlformats.org/officeDocument/2006/relationships/image" Target="../media/image6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3.gif"/><Relationship Id="rId3" Type="http://schemas.microsoft.com/office/2007/relationships/media" Target="../media/media3.gif"/><Relationship Id="rId4" Type="http://schemas.openxmlformats.org/officeDocument/2006/relationships/image" Target="../media/image7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4.gif"/><Relationship Id="rId3" Type="http://schemas.microsoft.com/office/2007/relationships/media" Target="../media/media4.gif"/><Relationship Id="rId4" Type="http://schemas.openxmlformats.org/officeDocument/2006/relationships/image" Target="../media/image8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5.gif"/><Relationship Id="rId3" Type="http://schemas.microsoft.com/office/2007/relationships/media" Target="../media/media5.gif"/><Relationship Id="rId4" Type="http://schemas.openxmlformats.org/officeDocument/2006/relationships/image" Target="../media/image9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6.gif"/><Relationship Id="rId3" Type="http://schemas.microsoft.com/office/2007/relationships/media" Target="../media/media6.gif"/><Relationship Id="rId4" Type="http://schemas.openxmlformats.org/officeDocument/2006/relationships/image" Target="../media/image10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7.gif"/><Relationship Id="rId3" Type="http://schemas.microsoft.com/office/2007/relationships/media" Target="../media/media7.gif"/><Relationship Id="rId4" Type="http://schemas.openxmlformats.org/officeDocument/2006/relationships/image" Target="../media/image11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1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2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8.gif"/><Relationship Id="rId3" Type="http://schemas.microsoft.com/office/2007/relationships/media" Target="../media/media8.gif"/><Relationship Id="rId4" Type="http://schemas.openxmlformats.org/officeDocument/2006/relationships/image" Target="../media/image1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9.gif"/><Relationship Id="rId3" Type="http://schemas.microsoft.com/office/2007/relationships/media" Target="../media/media9.gif"/><Relationship Id="rId4" Type="http://schemas.openxmlformats.org/officeDocument/2006/relationships/image" Target="../media/image13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video" Target="../media/media10.gif"/><Relationship Id="rId3" Type="http://schemas.microsoft.com/office/2007/relationships/media" Target="../media/media10.gif"/><Relationship Id="rId4" Type="http://schemas.openxmlformats.org/officeDocument/2006/relationships/image" Target="../media/image14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video" Target="../media/media11.gif"/><Relationship Id="rId3" Type="http://schemas.microsoft.com/office/2007/relationships/media" Target="../media/media11.gif"/><Relationship Id="rId4" Type="http://schemas.openxmlformats.org/officeDocument/2006/relationships/image" Target="../media/image15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7" name="Shape 37"/>
          <p:cNvSpPr/>
          <p:nvPr/>
        </p:nvSpPr>
        <p:spPr>
          <a:xfrm>
            <a:off x="1483546" y="12661988"/>
            <a:ext cx="22945193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8" name="Shape 38"/>
          <p:cNvSpPr/>
          <p:nvPr>
            <p:ph type="title"/>
          </p:nvPr>
        </p:nvSpPr>
        <p:spPr>
          <a:xfrm>
            <a:off x="961917" y="1540933"/>
            <a:ext cx="20726401" cy="9804401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2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YOU</a:t>
            </a:r>
            <a:r>
              <a:rPr cap="all" sz="2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 </a:t>
            </a:r>
            <a:endParaRPr cap="all" sz="24000">
              <a:solidFill>
                <a:srgbClr val="F5D328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2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DON'T NEED</a:t>
            </a:r>
            <a:endParaRPr cap="all" sz="24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trike="sngStrike" sz="2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jQuery</a:t>
            </a:r>
          </a:p>
        </p:txBody>
      </p:sp>
      <p:sp>
        <p:nvSpPr>
          <p:cNvPr id="39" name="Shape 39"/>
          <p:cNvSpPr/>
          <p:nvPr>
            <p:ph type="body" idx="1"/>
          </p:nvPr>
        </p:nvSpPr>
        <p:spPr>
          <a:xfrm>
            <a:off x="955965" y="8884343"/>
            <a:ext cx="20738306" cy="866776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@joshbroton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</a:rPr>
              <a:t>//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</a:rPr>
              <a:t>joshbroton.com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04" name="Shape 104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05" name="Shape 105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106" name="squirrel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994525" y="4259262"/>
            <a:ext cx="10394950" cy="5197476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0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09" name="Shape 109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10" name="Shape 110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111" name="Shape 111"/>
          <p:cNvSpPr/>
          <p:nvPr>
            <p:ph type="body" idx="1"/>
          </p:nvPr>
        </p:nvSpPr>
        <p:spPr>
          <a:xfrm>
            <a:off x="955965" y="6210464"/>
            <a:ext cx="20738306" cy="1079369"/>
          </a:xfrm>
          <a:prstGeom prst="rect">
            <a:avLst/>
          </a:prstGeom>
        </p:spPr>
        <p:txBody>
          <a:bodyPr/>
          <a:lstStyle>
            <a:lvl1pPr marL="0" indent="0">
              <a:buClr>
                <a:srgbClr val="CBCBCB"/>
              </a:buClr>
              <a:buSzTx/>
              <a:buFontTx/>
              <a:buNone/>
              <a:def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1. You Need jQuery</a:t>
            </a:r>
          </a:p>
        </p:txBody>
      </p:sp>
      <p:sp>
        <p:nvSpPr>
          <p:cNvPr id="112" name="Shape 112"/>
          <p:cNvSpPr/>
          <p:nvPr>
            <p:ph type="title"/>
          </p:nvPr>
        </p:nvSpPr>
        <p:spPr>
          <a:xfrm>
            <a:off x="960064" y="878186"/>
            <a:ext cx="22369175" cy="3505201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what </a:t>
            </a:r>
            <a:r>
              <a:rPr cap="all" sz="96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we're</a:t>
            </a: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 covering</a:t>
            </a:r>
            <a:endParaRPr cap="all" sz="9600">
              <a:solidFill>
                <a:srgbClr val="F5D328"/>
              </a:solidFill>
              <a:uFill>
                <a:solidFill>
                  <a:srgbClr val="FFD300"/>
                </a:solidFill>
              </a:uFill>
            </a:endParaRPr>
          </a:p>
          <a:p>
            <a:pPr lvl="0" defTabSz="825500">
              <a:lnSpc>
                <a:spcPct val="10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(You still have time to leave... </a:t>
            </a:r>
            <a:endParaRPr sz="4800">
              <a:solidFill>
                <a:srgbClr val="FFFF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defTabSz="825500">
              <a:lnSpc>
                <a:spcPct val="10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    I hear </a:t>
            </a:r>
            <a:r>
              <a:rPr b="1"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Nick</a:t>
            </a:r>
            <a:r>
              <a: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, </a:t>
            </a:r>
            <a:r>
              <a:rPr b="1"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Josh</a:t>
            </a:r>
            <a:r>
              <a: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, and </a:t>
            </a:r>
            <a:r>
              <a:rPr b="1"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Carolyn</a:t>
            </a:r>
            <a:r>
              <a: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 are awesome)</a:t>
            </a:r>
          </a:p>
        </p:txBody>
      </p:sp>
      <p:sp>
        <p:nvSpPr>
          <p:cNvPr id="113" name="Shape 113"/>
          <p:cNvSpPr/>
          <p:nvPr/>
        </p:nvSpPr>
        <p:spPr>
          <a:xfrm>
            <a:off x="955965" y="7353464"/>
            <a:ext cx="20738306" cy="1079369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>
                <a:srgbClr val="CBCBCB"/>
              </a:buClr>
              <a:def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2. Why you shouldn't use jQuery</a:t>
            </a:r>
          </a:p>
        </p:txBody>
      </p:sp>
      <p:sp>
        <p:nvSpPr>
          <p:cNvPr id="114" name="Shape 114"/>
          <p:cNvSpPr/>
          <p:nvPr/>
        </p:nvSpPr>
        <p:spPr>
          <a:xfrm>
            <a:off x="955965" y="8496464"/>
            <a:ext cx="20738306" cy="1079369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>
                <a:srgbClr val="CBCBCB"/>
              </a:buClr>
              <a:def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3. Replacing jQuery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2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7" dur="3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2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2" dur="3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7" dur="3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4" grpId="3"/>
      <p:bldP build="whole" bldLvl="1" animBg="1" rev="0" advAuto="0" spid="111" grpId="1"/>
      <p:bldP build="whole" bldLvl="1" animBg="1" rev="0" advAuto="0" spid="113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creen Shot 2014-04-19 at 2.43.23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9994" y="-254000"/>
            <a:ext cx="24463987" cy="15270879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Shape 117"/>
          <p:cNvSpPr/>
          <p:nvPr/>
        </p:nvSpPr>
        <p:spPr>
          <a:xfrm>
            <a:off x="-21167" y="-106009"/>
            <a:ext cx="4945064" cy="14384275"/>
          </a:xfrm>
          <a:prstGeom prst="rect">
            <a:avLst/>
          </a:prstGeom>
          <a:solidFill>
            <a:srgbClr val="000000">
              <a:alpha val="70369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118" name="Shape 11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9" name="Shape 119"/>
          <p:cNvSpPr/>
          <p:nvPr>
            <p:ph type="title"/>
          </p:nvPr>
        </p:nvSpPr>
        <p:spPr>
          <a:xfrm>
            <a:off x="858464" y="869454"/>
            <a:ext cx="22369175" cy="6636168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YOU</a:t>
            </a:r>
            <a:endParaRPr cap="all" sz="14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Need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jquery</a:t>
            </a:r>
          </a:p>
        </p:txBody>
      </p:sp>
      <p:sp>
        <p:nvSpPr>
          <p:cNvPr id="120" name="Shape 120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21" name="Shape 121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122" name="Shape 122"/>
          <p:cNvSpPr/>
          <p:nvPr/>
        </p:nvSpPr>
        <p:spPr>
          <a:xfrm>
            <a:off x="11961084" y="10677646"/>
            <a:ext cx="12497927" cy="1466788"/>
          </a:xfrm>
          <a:prstGeom prst="rect">
            <a:avLst/>
          </a:prstGeom>
          <a:solidFill>
            <a:srgbClr val="000000">
              <a:alpha val="70369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123" name="Shape 123"/>
          <p:cNvSpPr/>
          <p:nvPr/>
        </p:nvSpPr>
        <p:spPr>
          <a:xfrm>
            <a:off x="7586147" y="11000972"/>
            <a:ext cx="16124040" cy="82013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r">
              <a:spcBef>
                <a:spcPts val="1200"/>
              </a:spcBef>
              <a:buClrTx/>
              <a:defRPr b="1" sz="48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</a:rPr>
              <a:t>You're stuck supporting old browsers. :(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6" name="Shape 126"/>
          <p:cNvSpPr/>
          <p:nvPr>
            <p:ph type="title"/>
          </p:nvPr>
        </p:nvSpPr>
        <p:spPr>
          <a:xfrm>
            <a:off x="858464" y="869454"/>
            <a:ext cx="22369175" cy="6636168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YOU</a:t>
            </a:r>
            <a:endParaRPr cap="all" sz="14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Need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jquery</a:t>
            </a:r>
          </a:p>
        </p:txBody>
      </p:sp>
      <p:sp>
        <p:nvSpPr>
          <p:cNvPr id="127" name="Shape 127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28" name="Shape 128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129" name="take-that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414000" y="3239520"/>
            <a:ext cx="9491096" cy="723696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2" name="Shape 132"/>
          <p:cNvSpPr/>
          <p:nvPr>
            <p:ph type="title"/>
          </p:nvPr>
        </p:nvSpPr>
        <p:spPr>
          <a:xfrm>
            <a:off x="858464" y="869454"/>
            <a:ext cx="22369175" cy="6636168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YOU </a:t>
            </a: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Need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jquery</a:t>
            </a:r>
          </a:p>
        </p:txBody>
      </p:sp>
      <p:sp>
        <p:nvSpPr>
          <p:cNvPr id="133" name="Shape 133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34" name="Shape 134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135" name="Shape 135"/>
          <p:cNvSpPr/>
          <p:nvPr/>
        </p:nvSpPr>
        <p:spPr>
          <a:xfrm>
            <a:off x="846680" y="6816232"/>
            <a:ext cx="19063561" cy="109232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You don't control the </a:t>
            </a:r>
            <a:r>
              <a:rPr b="1"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production environment.</a:t>
            </a:r>
          </a:p>
        </p:txBody>
      </p:sp>
      <p:sp>
        <p:nvSpPr>
          <p:cNvPr id="136" name="Shape 136"/>
          <p:cNvSpPr/>
          <p:nvPr/>
        </p:nvSpPr>
        <p:spPr>
          <a:xfrm>
            <a:off x="1456280" y="8179365"/>
            <a:ext cx="6072652" cy="84520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WordPress plugins</a:t>
            </a:r>
          </a:p>
        </p:txBody>
      </p:sp>
      <p:sp>
        <p:nvSpPr>
          <p:cNvPr id="137" name="Shape 137"/>
          <p:cNvSpPr/>
          <p:nvPr/>
        </p:nvSpPr>
        <p:spPr>
          <a:xfrm>
            <a:off x="8034681" y="8179365"/>
            <a:ext cx="6503460" cy="84520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CMS users</a:t>
            </a:r>
          </a:p>
        </p:txBody>
      </p:sp>
      <p:sp>
        <p:nvSpPr>
          <p:cNvPr id="138" name="Shape 138"/>
          <p:cNvSpPr/>
          <p:nvPr/>
        </p:nvSpPr>
        <p:spPr>
          <a:xfrm>
            <a:off x="12697452" y="8179365"/>
            <a:ext cx="8726093" cy="84520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Unknown dependencies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3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3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7" grpId="2"/>
      <p:bldP build="whole" bldLvl="1" animBg="1" rev="0" advAuto="0" spid="138" grpId="3"/>
      <p:bldP build="whole" bldLvl="1" animBg="1" rev="0" advAuto="0" spid="13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1" name="Shape 141"/>
          <p:cNvSpPr/>
          <p:nvPr>
            <p:ph type="title"/>
          </p:nvPr>
        </p:nvSpPr>
        <p:spPr>
          <a:xfrm>
            <a:off x="858464" y="869454"/>
            <a:ext cx="22369175" cy="6636168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YOU </a:t>
            </a: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Need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jquery</a:t>
            </a:r>
          </a:p>
        </p:txBody>
      </p:sp>
      <p:sp>
        <p:nvSpPr>
          <p:cNvPr id="142" name="Shape 142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43" name="Shape 143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144" name="revenge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140729" y="3714617"/>
            <a:ext cx="10090426" cy="7567820"/>
          </a:xfrm>
          <a:prstGeom prst="rect">
            <a:avLst/>
          </a:prstGeom>
        </p:spPr>
      </p:pic>
      <p:sp>
        <p:nvSpPr>
          <p:cNvPr id="145" name="Shape 145"/>
          <p:cNvSpPr/>
          <p:nvPr/>
        </p:nvSpPr>
        <p:spPr>
          <a:xfrm>
            <a:off x="4686382" y="6650118"/>
            <a:ext cx="8086040" cy="1696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r">
              <a:spcBef>
                <a:spcPts val="1200"/>
              </a:spcBef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Customers hate it when you 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algn="r">
              <a:spcBef>
                <a:spcPts val="1200"/>
              </a:spcBef>
              <a:defRPr sz="1800">
                <a:uFillTx/>
              </a:defRPr>
            </a:pPr>
            <a:r>
              <a:rPr b="1" sz="48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break all the things.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4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8" name="Shape 148"/>
          <p:cNvSpPr/>
          <p:nvPr>
            <p:ph type="title"/>
          </p:nvPr>
        </p:nvSpPr>
        <p:spPr>
          <a:xfrm>
            <a:off x="858464" y="869454"/>
            <a:ext cx="22369175" cy="6636168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YOU</a:t>
            </a:r>
            <a:endParaRPr cap="all" sz="14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Need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jquery</a:t>
            </a:r>
          </a:p>
        </p:txBody>
      </p:sp>
      <p:sp>
        <p:nvSpPr>
          <p:cNvPr id="149" name="Shape 149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50" name="Shape 150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151" name="Shape 151"/>
          <p:cNvSpPr/>
          <p:nvPr/>
        </p:nvSpPr>
        <p:spPr>
          <a:xfrm>
            <a:off x="8839565" y="11029422"/>
            <a:ext cx="6406972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You're vanillaJS averse</a:t>
            </a:r>
          </a:p>
        </p:txBody>
      </p:sp>
      <p:pic>
        <p:nvPicPr>
          <p:cNvPr id="152" name="i-got-this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7275520" y="3990136"/>
            <a:ext cx="9535064" cy="6853328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5" name="Shape 155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56" name="Shape 156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157" name="Shape 157"/>
          <p:cNvSpPr/>
          <p:nvPr>
            <p:ph type="body" idx="1"/>
          </p:nvPr>
        </p:nvSpPr>
        <p:spPr>
          <a:xfrm>
            <a:off x="955965" y="5702464"/>
            <a:ext cx="20738306" cy="1079369"/>
          </a:xfrm>
          <a:prstGeom prst="rect">
            <a:avLst/>
          </a:prstGeom>
        </p:spPr>
        <p:txBody>
          <a:bodyPr/>
          <a:lstStyle>
            <a:lvl1pPr marL="0" indent="0">
              <a:buClr>
                <a:srgbClr val="CBCBCB"/>
              </a:buClr>
              <a:buSzTx/>
              <a:buFontTx/>
              <a:buNone/>
              <a:defRPr strike="sngStrike" sz="5200">
                <a:solidFill>
                  <a:srgbClr val="53585F"/>
                </a:solidFill>
                <a:uFill>
                  <a:solidFill>
                    <a:srgbClr val="CBCBCB"/>
                  </a:solidFill>
                </a:uFill>
              </a:defRPr>
            </a:lvl1pPr>
          </a:lstStyle>
          <a:p>
            <a:pPr lvl="0">
              <a:defRPr strike="noStrike" sz="1800">
                <a:solidFill>
                  <a:srgbClr val="000000"/>
                </a:solidFill>
                <a:uFillTx/>
              </a:defRPr>
            </a:pPr>
            <a:r>
              <a:rPr strike="sngStrike" sz="5200">
                <a:solidFill>
                  <a:srgbClr val="53585F"/>
                </a:solidFill>
                <a:uFill>
                  <a:solidFill>
                    <a:srgbClr val="CBCBCB"/>
                  </a:solidFill>
                </a:uFill>
              </a:rPr>
              <a:t>1. You Need jQuery</a:t>
            </a:r>
          </a:p>
        </p:txBody>
      </p:sp>
      <p:sp>
        <p:nvSpPr>
          <p:cNvPr id="158" name="Shape 158"/>
          <p:cNvSpPr/>
          <p:nvPr>
            <p:ph type="title"/>
          </p:nvPr>
        </p:nvSpPr>
        <p:spPr>
          <a:xfrm>
            <a:off x="1007412" y="844319"/>
            <a:ext cx="22369176" cy="3505201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what </a:t>
            </a:r>
            <a:r>
              <a:rPr cap="all" sz="96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we're</a:t>
            </a: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 covering</a:t>
            </a:r>
          </a:p>
        </p:txBody>
      </p:sp>
      <p:sp>
        <p:nvSpPr>
          <p:cNvPr id="159" name="Shape 159"/>
          <p:cNvSpPr/>
          <p:nvPr/>
        </p:nvSpPr>
        <p:spPr>
          <a:xfrm>
            <a:off x="955965" y="6845464"/>
            <a:ext cx="20738306" cy="1079369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>
                <a:srgbClr val="CBCBCB"/>
              </a:buClr>
              <a:def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2. Why you shouldn't use jQuery</a:t>
            </a:r>
          </a:p>
        </p:txBody>
      </p:sp>
      <p:sp>
        <p:nvSpPr>
          <p:cNvPr id="160" name="Shape 160"/>
          <p:cNvSpPr/>
          <p:nvPr/>
        </p:nvSpPr>
        <p:spPr>
          <a:xfrm>
            <a:off x="955965" y="7988464"/>
            <a:ext cx="20738306" cy="1079369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>
                <a:srgbClr val="CBCBCB"/>
              </a:buClr>
              <a:def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3. Replacing jQuery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3" name="Shape 163"/>
          <p:cNvSpPr/>
          <p:nvPr>
            <p:ph type="title"/>
          </p:nvPr>
        </p:nvSpPr>
        <p:spPr>
          <a:xfrm>
            <a:off x="858464" y="869454"/>
            <a:ext cx="22369175" cy="2161402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milliseconds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matter</a:t>
            </a:r>
          </a:p>
        </p:txBody>
      </p:sp>
      <p:sp>
        <p:nvSpPr>
          <p:cNvPr id="164" name="Shape 164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65" name="Shape 165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166" name="Shape 166"/>
          <p:cNvSpPr/>
          <p:nvPr/>
        </p:nvSpPr>
        <p:spPr>
          <a:xfrm>
            <a:off x="880547" y="3280153"/>
            <a:ext cx="19063561" cy="299891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"...</a:t>
            </a:r>
            <a:r>
              <a:rPr b="1" sz="64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250 milliseconds</a:t>
            </a: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can be the difference between a return customer and an abandoned checkout cart."</a:t>
            </a:r>
          </a:p>
        </p:txBody>
      </p:sp>
      <p:sp>
        <p:nvSpPr>
          <p:cNvPr id="167" name="Shape 167"/>
          <p:cNvSpPr/>
          <p:nvPr/>
        </p:nvSpPr>
        <p:spPr>
          <a:xfrm>
            <a:off x="880547" y="6528365"/>
            <a:ext cx="19063561" cy="2998914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"...every </a:t>
            </a:r>
            <a:r>
              <a:rPr b="1" sz="64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100 milliseconds</a:t>
            </a: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of latency resulted in a 1% loss of sales."</a:t>
            </a:r>
          </a:p>
        </p:txBody>
      </p:sp>
      <p:sp>
        <p:nvSpPr>
          <p:cNvPr id="168" name="Shape 168"/>
          <p:cNvSpPr/>
          <p:nvPr/>
        </p:nvSpPr>
        <p:spPr>
          <a:xfrm>
            <a:off x="19960249" y="12114868"/>
            <a:ext cx="422392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bit.ly/1hZ04et // bit.ly/1jlxMaC</a:t>
            </a:r>
          </a:p>
        </p:txBody>
      </p:sp>
      <p:sp>
        <p:nvSpPr>
          <p:cNvPr id="169" name="Shape 169"/>
          <p:cNvSpPr/>
          <p:nvPr/>
        </p:nvSpPr>
        <p:spPr>
          <a:xfrm>
            <a:off x="880547" y="8830175"/>
            <a:ext cx="19063561" cy="299891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"...lose 20% of their traffic for each </a:t>
            </a:r>
            <a:r>
              <a:rPr b="1" sz="64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additional 100 milliseconds</a:t>
            </a: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it takes a page to load."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7" grpId="1"/>
      <p:bldP build="whole" bldLvl="1" animBg="1" rev="0" advAuto="0" spid="169" grpId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2" name="Shape 172"/>
          <p:cNvSpPr/>
          <p:nvPr>
            <p:ph type="title"/>
          </p:nvPr>
        </p:nvSpPr>
        <p:spPr>
          <a:xfrm>
            <a:off x="858464" y="869454"/>
            <a:ext cx="5025738" cy="7083380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Low-</a:t>
            </a: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hanging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Fruit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 algn="ctr">
              <a:lnSpc>
                <a:spcPct val="30000"/>
              </a:lnSpc>
              <a:spcBef>
                <a:spcPts val="3700"/>
              </a:spcBef>
              <a:defRPr cap="none" sz="1800">
                <a:solidFill>
                  <a:srgbClr val="000000"/>
                </a:solidFill>
                <a:uFillTx/>
              </a:defRPr>
            </a:pPr>
            <a:endParaRPr sz="3600">
              <a:solidFill>
                <a:srgbClr val="FFFFFF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lnSpc>
                <a:spcPct val="10000"/>
              </a:lnSpc>
              <a:spcBef>
                <a:spcPts val="1200"/>
              </a:spcBef>
              <a:defRPr cap="none"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(Download Latency)</a:t>
            </a:r>
          </a:p>
        </p:txBody>
      </p:sp>
      <p:sp>
        <p:nvSpPr>
          <p:cNvPr id="173" name="Shape 173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74" name="Shape 174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175" name="Shape 175"/>
          <p:cNvSpPr/>
          <p:nvPr/>
        </p:nvSpPr>
        <p:spPr>
          <a:xfrm>
            <a:off x="22068449" y="12114868"/>
            <a:ext cx="207325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bit.ly/1ncPcg7</a:t>
            </a:r>
          </a:p>
        </p:txBody>
      </p:sp>
      <p:sp>
        <p:nvSpPr>
          <p:cNvPr id="176" name="Shape 176"/>
          <p:cNvSpPr/>
          <p:nvPr/>
        </p:nvSpPr>
        <p:spPr>
          <a:xfrm>
            <a:off x="7600567" y="3720420"/>
            <a:ext cx="15707586" cy="206004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"... add roughly </a:t>
            </a:r>
            <a:r>
              <a:rPr b="1" sz="64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150ms to 1 full second</a:t>
            </a: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of load time..." - TJ Van Toll</a:t>
            </a:r>
          </a:p>
        </p:txBody>
      </p:sp>
      <p:sp>
        <p:nvSpPr>
          <p:cNvPr id="177" name="Shape 177"/>
          <p:cNvSpPr/>
          <p:nvPr/>
        </p:nvSpPr>
        <p:spPr>
          <a:xfrm>
            <a:off x="7600567" y="6556754"/>
            <a:ext cx="15707586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Request Latency: </a:t>
            </a: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344ms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7600567" y="7530420"/>
            <a:ext cx="15707586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Download:            </a:t>
            </a: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108ms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Shape 179"/>
          <p:cNvSpPr/>
          <p:nvPr/>
        </p:nvSpPr>
        <p:spPr>
          <a:xfrm>
            <a:off x="7600567" y="8758087"/>
            <a:ext cx="15707586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b="1"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Average Hit:</a:t>
            </a: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      </a:t>
            </a:r>
            <a:r>
              <a:rPr sz="26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452ms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0" name="Shape 180"/>
          <p:cNvSpPr/>
          <p:nvPr/>
        </p:nvSpPr>
        <p:spPr>
          <a:xfrm flipV="1">
            <a:off x="7649831" y="8571585"/>
            <a:ext cx="6757001" cy="1"/>
          </a:xfrm>
          <a:prstGeom prst="line">
            <a:avLst/>
          </a:prstGeom>
          <a:ln w="38100">
            <a:solidFill>
              <a:srgbClr val="F5D328"/>
            </a:solidFill>
            <a:miter lim="400000"/>
          </a:ln>
        </p:spPr>
        <p:txBody>
          <a:bodyPr lIns="0" tIns="0" rIns="0" bIns="0"/>
          <a:lstStyle/>
          <a:p>
            <a:pPr lvl="0"/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nodeType="afterEffect" presetClass="entr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8" grpId="2"/>
      <p:bldP build="whole" bldLvl="1" animBg="1" rev="0" advAuto="0" spid="180" grpId="3"/>
      <p:bldP build="whole" bldLvl="1" animBg="1" rev="0" advAuto="0" spid="179" grpId="4"/>
      <p:bldP build="whole" bldLvl="1" animBg="1" rev="0" advAuto="0" spid="17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Shape 42"/>
          <p:cNvSpPr/>
          <p:nvPr>
            <p:ph type="title"/>
          </p:nvPr>
        </p:nvSpPr>
        <p:spPr>
          <a:xfrm>
            <a:off x="875397" y="869454"/>
            <a:ext cx="22369175" cy="6636168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who</a:t>
            </a:r>
            <a:endParaRPr cap="all" sz="18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am</a:t>
            </a:r>
            <a:endParaRPr cap="all" sz="18000">
              <a:solidFill>
                <a:srgbClr val="F5D328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i?</a:t>
            </a:r>
          </a:p>
        </p:txBody>
      </p:sp>
      <p:sp>
        <p:nvSpPr>
          <p:cNvPr id="43" name="Shape 43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44" name="Shape 44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45" name="headshot_1x1_small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61105" y="4431175"/>
            <a:ext cx="7057463" cy="7057463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/>
          <p:nvPr/>
        </p:nvSpPr>
        <p:spPr>
          <a:xfrm>
            <a:off x="5299860" y="4447772"/>
            <a:ext cx="11521282" cy="89666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Sr Dev + Curmudgeon</a:t>
            </a:r>
            <a:r>
              <a:rPr b="1"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// Lemonly</a:t>
            </a:r>
            <a:endParaRPr b="1"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6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3" name="Shape 183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84" name="Shape 184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185" name="Shape 185"/>
          <p:cNvSpPr/>
          <p:nvPr/>
        </p:nvSpPr>
        <p:spPr>
          <a:xfrm>
            <a:off x="22068449" y="12114868"/>
            <a:ext cx="207325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bit.ly/1ncPcg7</a:t>
            </a:r>
          </a:p>
        </p:txBody>
      </p:sp>
      <p:sp>
        <p:nvSpPr>
          <p:cNvPr id="186" name="Shape 186"/>
          <p:cNvSpPr/>
          <p:nvPr/>
        </p:nvSpPr>
        <p:spPr>
          <a:xfrm>
            <a:off x="11517641" y="3834720"/>
            <a:ext cx="16961250" cy="499519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150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Average Hit:</a:t>
            </a:r>
            <a:endParaRPr sz="150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b="1" sz="150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452ms</a:t>
            </a:r>
            <a:endParaRPr sz="150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7" name="o-m-g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443625" y="2918059"/>
            <a:ext cx="8754508" cy="6828517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7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0" name="Shape 190"/>
          <p:cNvSpPr/>
          <p:nvPr>
            <p:ph type="title"/>
          </p:nvPr>
        </p:nvSpPr>
        <p:spPr>
          <a:xfrm>
            <a:off x="858464" y="869454"/>
            <a:ext cx="5025738" cy="7083380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Low-</a:t>
            </a: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hanging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Fruit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 algn="ctr">
              <a:lnSpc>
                <a:spcPct val="30000"/>
              </a:lnSpc>
              <a:spcBef>
                <a:spcPts val="3700"/>
              </a:spcBef>
              <a:defRPr cap="none" sz="1800">
                <a:solidFill>
                  <a:srgbClr val="000000"/>
                </a:solidFill>
                <a:uFillTx/>
              </a:defRPr>
            </a:pPr>
            <a:endParaRPr sz="3600">
              <a:solidFill>
                <a:srgbClr val="FFFFFF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lnSpc>
                <a:spcPct val="10000"/>
              </a:lnSpc>
              <a:spcBef>
                <a:spcPts val="1200"/>
              </a:spcBef>
              <a:defRPr cap="none"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(Parse / Execute)</a:t>
            </a:r>
          </a:p>
        </p:txBody>
      </p:sp>
      <p:sp>
        <p:nvSpPr>
          <p:cNvPr id="191" name="Shape 191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92" name="Shape 192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193" name="Shape 193"/>
          <p:cNvSpPr/>
          <p:nvPr/>
        </p:nvSpPr>
        <p:spPr>
          <a:xfrm>
            <a:off x="22068449" y="12114868"/>
            <a:ext cx="207325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bit.ly/1ncPcg7</a:t>
            </a:r>
          </a:p>
        </p:txBody>
      </p:sp>
      <p:sp>
        <p:nvSpPr>
          <p:cNvPr id="194" name="Shape 194"/>
          <p:cNvSpPr/>
          <p:nvPr/>
        </p:nvSpPr>
        <p:spPr>
          <a:xfrm>
            <a:off x="7600567" y="3682320"/>
            <a:ext cx="15707586" cy="206004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Tx/>
              <a:def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</a:rPr>
              <a:t>Parsing and Executing jQuery on mobile:</a:t>
            </a:r>
          </a:p>
        </p:txBody>
      </p:sp>
      <p:sp>
        <p:nvSpPr>
          <p:cNvPr id="195" name="Shape 195"/>
          <p:cNvSpPr/>
          <p:nvPr/>
        </p:nvSpPr>
        <p:spPr>
          <a:xfrm>
            <a:off x="7600567" y="5756653"/>
            <a:ext cx="5651501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IE11:      </a:t>
            </a:r>
            <a:r>
              <a:rPr sz="36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18ms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Shape 196"/>
          <p:cNvSpPr/>
          <p:nvPr/>
        </p:nvSpPr>
        <p:spPr>
          <a:xfrm>
            <a:off x="7600567" y="6730320"/>
            <a:ext cx="4875346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Chrome: </a:t>
            </a: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15ms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15635433" y="8782897"/>
            <a:ext cx="15707586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b="1"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Average Hit:</a:t>
            </a: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535ms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8" name="Shape 198"/>
          <p:cNvSpPr/>
          <p:nvPr/>
        </p:nvSpPr>
        <p:spPr>
          <a:xfrm flipV="1">
            <a:off x="15684698" y="8659895"/>
            <a:ext cx="6757001" cy="1"/>
          </a:xfrm>
          <a:prstGeom prst="line">
            <a:avLst/>
          </a:prstGeom>
          <a:ln w="38100">
            <a:solidFill>
              <a:srgbClr val="F5D328"/>
            </a:solidFill>
            <a:miter lim="400000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199" name="Shape 199"/>
          <p:cNvSpPr/>
          <p:nvPr/>
        </p:nvSpPr>
        <p:spPr>
          <a:xfrm>
            <a:off x="7600567" y="7703986"/>
            <a:ext cx="5651500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Safari:    </a:t>
            </a:r>
            <a:r>
              <a:rPr sz="36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9ms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0" name="Shape 200"/>
          <p:cNvSpPr/>
          <p:nvPr/>
        </p:nvSpPr>
        <p:spPr>
          <a:xfrm>
            <a:off x="15635433" y="6730320"/>
            <a:ext cx="15707586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Android 2.2:   </a:t>
            </a: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1184ms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Shape 201"/>
          <p:cNvSpPr/>
          <p:nvPr/>
        </p:nvSpPr>
        <p:spPr>
          <a:xfrm>
            <a:off x="15635433" y="7703986"/>
            <a:ext cx="15707586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Android 4.4:   </a:t>
            </a: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603ms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2" name="Shape 202"/>
          <p:cNvSpPr/>
          <p:nvPr/>
        </p:nvSpPr>
        <p:spPr>
          <a:xfrm>
            <a:off x="15635433" y="5756653"/>
            <a:ext cx="15707586" cy="88853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Safari iOS7:   </a:t>
            </a:r>
            <a:r>
              <a:rPr sz="26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178ms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nodeType="after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nodeType="afterEffect" presetClass="entr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presetClass="entr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0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5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nodeType="clickEffect" presetClass="entr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0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presetClass="entr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5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nodeType="afterEffect" presetClass="entr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9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1" grpId="6"/>
      <p:bldP build="whole" bldLvl="1" animBg="1" rev="0" advAuto="0" spid="199" grpId="3"/>
      <p:bldP build="whole" bldLvl="1" animBg="1" rev="0" advAuto="0" spid="202" grpId="4"/>
      <p:bldP build="whole" bldLvl="1" animBg="1" rev="0" advAuto="0" spid="195" grpId="1"/>
      <p:bldP build="whole" bldLvl="1" animBg="1" rev="0" advAuto="0" spid="200" grpId="5"/>
      <p:bldP build="whole" bldLvl="1" animBg="1" rev="0" advAuto="0" spid="198" grpId="7"/>
      <p:bldP build="whole" bldLvl="1" animBg="1" rev="0" advAuto="0" spid="197" grpId="8"/>
      <p:bldP build="whole" bldLvl="1" animBg="1" rev="0" advAuto="0" spid="196" grpId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5" name="Shape 205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206" name="Shape 206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207" name="Shape 207"/>
          <p:cNvSpPr/>
          <p:nvPr/>
        </p:nvSpPr>
        <p:spPr>
          <a:xfrm>
            <a:off x="22068449" y="12114868"/>
            <a:ext cx="207325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bit.ly/1ncPcg7</a:t>
            </a:r>
          </a:p>
        </p:txBody>
      </p:sp>
      <p:sp>
        <p:nvSpPr>
          <p:cNvPr id="208" name="Shape 208"/>
          <p:cNvSpPr/>
          <p:nvPr/>
        </p:nvSpPr>
        <p:spPr>
          <a:xfrm>
            <a:off x="11517641" y="3834720"/>
            <a:ext cx="16961250" cy="499519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150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Average Hit:</a:t>
            </a:r>
            <a:endParaRPr sz="150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b="1" sz="150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535ms</a:t>
            </a:r>
            <a:endParaRPr sz="150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9" name="slap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949800" y="3712893"/>
            <a:ext cx="8125563" cy="523885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2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9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2" name="Shape 212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213" name="Shape 213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214" name="Shape 214"/>
          <p:cNvSpPr/>
          <p:nvPr/>
        </p:nvSpPr>
        <p:spPr>
          <a:xfrm>
            <a:off x="22068449" y="12114868"/>
            <a:ext cx="207325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bit.ly/1ncPcg7</a:t>
            </a:r>
          </a:p>
        </p:txBody>
      </p:sp>
      <p:sp>
        <p:nvSpPr>
          <p:cNvPr id="215" name="Shape 215"/>
          <p:cNvSpPr/>
          <p:nvPr/>
        </p:nvSpPr>
        <p:spPr>
          <a:xfrm>
            <a:off x="1171375" y="4935387"/>
            <a:ext cx="16961249" cy="2188032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100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452ms + 535ms =</a:t>
            </a:r>
            <a:endParaRPr sz="100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endParaRPr sz="100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1171375" y="6146120"/>
            <a:ext cx="16961249" cy="2188032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b="1" sz="150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987ms</a:t>
            </a:r>
            <a:endParaRPr b="1" sz="15000">
              <a:solidFill>
                <a:srgbClr val="F5D328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endParaRPr sz="150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xit" presetSubtype="4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down)" transition="out">
                                      <p:cBhvr>
                                        <p:cTn id="11" dur="12500" fill="hold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fill="hold">
                                          <p:stCondLst>
                                            <p:cond delay="12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6" grpId="1"/>
      <p:bldP build="whole" bldLvl="1" animBg="1" rev="0" advAuto="0" spid="216" grpId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9" name="Shape 219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220" name="Shape 220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221" name="Shape 221"/>
          <p:cNvSpPr/>
          <p:nvPr/>
        </p:nvSpPr>
        <p:spPr>
          <a:xfrm>
            <a:off x="915524" y="5680453"/>
            <a:ext cx="26598167" cy="155210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Tx/>
              <a:defRPr sz="100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100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$('.thing').addClass('active')</a:t>
            </a:r>
            <a:endParaRPr sz="10000">
              <a:solidFill>
                <a:srgbClr val="CBCBCB"/>
              </a:solidFill>
              <a:uFill>
                <a:solidFill>
                  <a:srgbClr val="CBCBCB"/>
                </a:solidFill>
              </a:uFill>
            </a:endParaRP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4" name="Shape 224"/>
          <p:cNvSpPr/>
          <p:nvPr>
            <p:ph type="title"/>
          </p:nvPr>
        </p:nvSpPr>
        <p:spPr>
          <a:xfrm>
            <a:off x="858464" y="869454"/>
            <a:ext cx="22369175" cy="2161402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but what about</a:t>
            </a: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 a cdn?</a:t>
            </a:r>
          </a:p>
        </p:txBody>
      </p:sp>
      <p:sp>
        <p:nvSpPr>
          <p:cNvPr id="225" name="Shape 225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226" name="Shape 226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227" name="Shape 227"/>
          <p:cNvSpPr/>
          <p:nvPr/>
        </p:nvSpPr>
        <p:spPr>
          <a:xfrm>
            <a:off x="897480" y="5870020"/>
            <a:ext cx="10157223" cy="3202644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"The chance that someone hitting a CDN has [cached your version of] jQuery is 1.7%." 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			   - Alex Sexton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22195449" y="12114868"/>
            <a:ext cx="196078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bit.ly/QnuV92</a:t>
            </a:r>
          </a:p>
        </p:txBody>
      </p:sp>
      <p:pic>
        <p:nvPicPr>
          <p:cNvPr id="229" name="in-the-pool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492836" y="3737399"/>
            <a:ext cx="9371257" cy="7038005"/>
          </a:xfrm>
          <a:prstGeom prst="rect">
            <a:avLst/>
          </a:prstGeom>
        </p:spPr>
      </p:pic>
      <p:sp>
        <p:nvSpPr>
          <p:cNvPr id="230" name="Shape 230"/>
          <p:cNvSpPr/>
          <p:nvPr/>
        </p:nvSpPr>
        <p:spPr>
          <a:xfrm>
            <a:off x="16237194" y="10917817"/>
            <a:ext cx="3882543" cy="63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1200"/>
              </a:spcBef>
              <a:buClrTx/>
              <a:defRPr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(that's really small)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2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29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3" name="Shape 233"/>
          <p:cNvSpPr/>
          <p:nvPr>
            <p:ph type="title"/>
          </p:nvPr>
        </p:nvSpPr>
        <p:spPr>
          <a:xfrm>
            <a:off x="858464" y="869454"/>
            <a:ext cx="8621822" cy="4364059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Other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performance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improvements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 algn="ctr">
              <a:lnSpc>
                <a:spcPct val="30000"/>
              </a:lnSpc>
              <a:spcBef>
                <a:spcPts val="3700"/>
              </a:spcBef>
              <a:defRPr cap="none" sz="1800">
                <a:solidFill>
                  <a:srgbClr val="000000"/>
                </a:solidFill>
                <a:uFillTx/>
              </a:defRPr>
            </a:pPr>
            <a:endParaRPr sz="3600">
              <a:solidFill>
                <a:srgbClr val="FFFFFF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235" name="Shape 235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236" name="Shape 236"/>
          <p:cNvSpPr/>
          <p:nvPr/>
        </p:nvSpPr>
        <p:spPr>
          <a:xfrm>
            <a:off x="22068449" y="12114868"/>
            <a:ext cx="2084833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bit.ly/1kNgnuk</a:t>
            </a:r>
          </a:p>
        </p:txBody>
      </p:sp>
      <p:sp>
        <p:nvSpPr>
          <p:cNvPr id="237" name="Shape 237"/>
          <p:cNvSpPr/>
          <p:nvPr/>
        </p:nvSpPr>
        <p:spPr>
          <a:xfrm>
            <a:off x="927510" y="5867800"/>
            <a:ext cx="8621822" cy="2566122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Does vanilla JS have speed benefits above jQuery? </a:t>
            </a:r>
            <a:endParaRPr sz="4800">
              <a:solidFill>
                <a:srgbClr val="FFFFFF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1200"/>
              </a:spcBef>
              <a:buClrTx/>
              <a:defRPr sz="1800"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Are they worth going after?</a:t>
            </a:r>
          </a:p>
        </p:txBody>
      </p:sp>
      <p:graphicFrame>
        <p:nvGraphicFramePr>
          <p:cNvPr id="238" name="Chart 238"/>
          <p:cNvGraphicFramePr/>
          <p:nvPr/>
        </p:nvGraphicFramePr>
        <p:xfrm>
          <a:off x="10179054" y="561781"/>
          <a:ext cx="11889115" cy="11836653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1" name="Shape 241"/>
          <p:cNvSpPr/>
          <p:nvPr>
            <p:ph type="title"/>
          </p:nvPr>
        </p:nvSpPr>
        <p:spPr>
          <a:xfrm>
            <a:off x="858464" y="869454"/>
            <a:ext cx="8621822" cy="4364059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Other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performance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improvements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 algn="ctr">
              <a:lnSpc>
                <a:spcPct val="30000"/>
              </a:lnSpc>
              <a:spcBef>
                <a:spcPts val="3700"/>
              </a:spcBef>
              <a:defRPr cap="none" sz="1800">
                <a:solidFill>
                  <a:srgbClr val="000000"/>
                </a:solidFill>
                <a:uFillTx/>
              </a:defRPr>
            </a:pPr>
            <a:endParaRPr sz="3600">
              <a:solidFill>
                <a:srgbClr val="FFFFFF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2" name="Shape 242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243" name="Shape 243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244" name="Shape 244"/>
          <p:cNvSpPr/>
          <p:nvPr/>
        </p:nvSpPr>
        <p:spPr>
          <a:xfrm>
            <a:off x="22068449" y="12114868"/>
            <a:ext cx="211805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bit.ly/1eNrG5P</a:t>
            </a:r>
          </a:p>
        </p:txBody>
      </p:sp>
      <p:sp>
        <p:nvSpPr>
          <p:cNvPr id="245" name="Shape 245"/>
          <p:cNvSpPr/>
          <p:nvPr/>
        </p:nvSpPr>
        <p:spPr>
          <a:xfrm>
            <a:off x="927510" y="5867800"/>
            <a:ext cx="8621822" cy="82642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Tx/>
              <a:defRPr sz="48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</a:rPr>
              <a:t>What about loops?</a:t>
            </a:r>
          </a:p>
        </p:txBody>
      </p:sp>
      <p:graphicFrame>
        <p:nvGraphicFramePr>
          <p:cNvPr id="246" name="Chart 246"/>
          <p:cNvGraphicFramePr/>
          <p:nvPr/>
        </p:nvGraphicFramePr>
        <p:xfrm>
          <a:off x="12647551" y="355820"/>
          <a:ext cx="8193040" cy="12042614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47" name="Shape 247"/>
          <p:cNvSpPr/>
          <p:nvPr/>
        </p:nvSpPr>
        <p:spPr>
          <a:xfrm>
            <a:off x="1012176" y="9062455"/>
            <a:ext cx="10407516" cy="1202724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Tx/>
              <a:defRPr b="1" sz="64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64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</a:rPr>
              <a:t>JavaScript is ~290x faster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7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50" name="Shape 250"/>
          <p:cNvSpPr/>
          <p:nvPr>
            <p:ph type="title"/>
          </p:nvPr>
        </p:nvSpPr>
        <p:spPr>
          <a:xfrm>
            <a:off x="858464" y="869454"/>
            <a:ext cx="11180608" cy="1896224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Worth</a:t>
            </a: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 the </a:t>
            </a: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effort?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 algn="ctr">
              <a:lnSpc>
                <a:spcPct val="30000"/>
              </a:lnSpc>
              <a:spcBef>
                <a:spcPts val="3700"/>
              </a:spcBef>
              <a:defRPr cap="none" sz="1800">
                <a:solidFill>
                  <a:srgbClr val="000000"/>
                </a:solidFill>
                <a:uFillTx/>
              </a:defRPr>
            </a:pPr>
            <a:endParaRPr sz="3600">
              <a:solidFill>
                <a:srgbClr val="FFFFFF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1" name="Shape 251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252" name="Shape 252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253" name="Shape 253"/>
          <p:cNvSpPr/>
          <p:nvPr/>
        </p:nvSpPr>
        <p:spPr>
          <a:xfrm>
            <a:off x="22068449" y="12114868"/>
            <a:ext cx="2084833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bit.ly/1kNgnuk</a:t>
            </a:r>
          </a:p>
        </p:txBody>
      </p:sp>
      <p:sp>
        <p:nvSpPr>
          <p:cNvPr id="254" name="Shape 254"/>
          <p:cNvSpPr/>
          <p:nvPr/>
        </p:nvSpPr>
        <p:spPr>
          <a:xfrm>
            <a:off x="854305" y="3761384"/>
            <a:ext cx="1616965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10ms</a:t>
            </a:r>
          </a:p>
        </p:txBody>
      </p:sp>
      <p:sp>
        <p:nvSpPr>
          <p:cNvPr id="255" name="Shape 255"/>
          <p:cNvSpPr/>
          <p:nvPr/>
        </p:nvSpPr>
        <p:spPr>
          <a:xfrm>
            <a:off x="2618771" y="3761384"/>
            <a:ext cx="215219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+ 10ms</a:t>
            </a:r>
          </a:p>
        </p:txBody>
      </p:sp>
      <p:sp>
        <p:nvSpPr>
          <p:cNvPr id="256" name="Shape 256"/>
          <p:cNvSpPr/>
          <p:nvPr/>
        </p:nvSpPr>
        <p:spPr>
          <a:xfrm>
            <a:off x="4918465" y="3761384"/>
            <a:ext cx="2152194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+ 10ms</a:t>
            </a:r>
          </a:p>
        </p:txBody>
      </p:sp>
      <p:sp>
        <p:nvSpPr>
          <p:cNvPr id="257" name="Shape 257"/>
          <p:cNvSpPr/>
          <p:nvPr/>
        </p:nvSpPr>
        <p:spPr>
          <a:xfrm>
            <a:off x="7218160" y="3761384"/>
            <a:ext cx="215219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+ 10ms</a:t>
            </a:r>
          </a:p>
        </p:txBody>
      </p:sp>
      <p:sp>
        <p:nvSpPr>
          <p:cNvPr id="258" name="Shape 258"/>
          <p:cNvSpPr/>
          <p:nvPr/>
        </p:nvSpPr>
        <p:spPr>
          <a:xfrm>
            <a:off x="9517854" y="3761384"/>
            <a:ext cx="2152194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+ 10ms</a:t>
            </a:r>
          </a:p>
        </p:txBody>
      </p:sp>
      <p:sp>
        <p:nvSpPr>
          <p:cNvPr id="259" name="Shape 259"/>
          <p:cNvSpPr/>
          <p:nvPr/>
        </p:nvSpPr>
        <p:spPr>
          <a:xfrm>
            <a:off x="11817549" y="3761384"/>
            <a:ext cx="2152194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+ 10ms</a:t>
            </a:r>
          </a:p>
        </p:txBody>
      </p:sp>
      <p:sp>
        <p:nvSpPr>
          <p:cNvPr id="260" name="Shape 260"/>
          <p:cNvSpPr/>
          <p:nvPr/>
        </p:nvSpPr>
        <p:spPr>
          <a:xfrm>
            <a:off x="14117243" y="3761384"/>
            <a:ext cx="2152194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+ 10ms</a:t>
            </a:r>
          </a:p>
        </p:txBody>
      </p:sp>
      <p:sp>
        <p:nvSpPr>
          <p:cNvPr id="261" name="Shape 261"/>
          <p:cNvSpPr/>
          <p:nvPr/>
        </p:nvSpPr>
        <p:spPr>
          <a:xfrm>
            <a:off x="16416937" y="3761384"/>
            <a:ext cx="2152194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+ 10ms</a:t>
            </a:r>
          </a:p>
        </p:txBody>
      </p:sp>
      <p:sp>
        <p:nvSpPr>
          <p:cNvPr id="262" name="Shape 262"/>
          <p:cNvSpPr/>
          <p:nvPr/>
        </p:nvSpPr>
        <p:spPr>
          <a:xfrm>
            <a:off x="18716632" y="3761384"/>
            <a:ext cx="2152194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+ 10ms</a:t>
            </a:r>
          </a:p>
        </p:txBody>
      </p:sp>
      <p:sp>
        <p:nvSpPr>
          <p:cNvPr id="263" name="Shape 263"/>
          <p:cNvSpPr/>
          <p:nvPr/>
        </p:nvSpPr>
        <p:spPr>
          <a:xfrm>
            <a:off x="21016326" y="3761384"/>
            <a:ext cx="2152194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+ 10ms</a:t>
            </a:r>
          </a:p>
        </p:txBody>
      </p:sp>
      <p:grpSp>
        <p:nvGrpSpPr>
          <p:cNvPr id="324" name="Group 324"/>
          <p:cNvGrpSpPr/>
          <p:nvPr/>
        </p:nvGrpSpPr>
        <p:grpSpPr>
          <a:xfrm>
            <a:off x="857704" y="4565717"/>
            <a:ext cx="22971728" cy="4494778"/>
            <a:chOff x="0" y="0"/>
            <a:chExt cx="22971726" cy="4494776"/>
          </a:xfrm>
        </p:grpSpPr>
        <p:sp>
          <p:nvSpPr>
            <p:cNvPr id="264" name="Shape 264"/>
            <p:cNvSpPr/>
            <p:nvPr/>
          </p:nvSpPr>
          <p:spPr>
            <a:xfrm>
              <a:off x="0" y="0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2311399" y="0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4622800" y="0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67" name="Shape 267"/>
            <p:cNvSpPr/>
            <p:nvPr/>
          </p:nvSpPr>
          <p:spPr>
            <a:xfrm>
              <a:off x="6934200" y="0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9245600" y="0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69" name="Shape 269"/>
            <p:cNvSpPr/>
            <p:nvPr/>
          </p:nvSpPr>
          <p:spPr>
            <a:xfrm>
              <a:off x="11557000" y="0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13868400" y="0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1" name="Shape 271"/>
            <p:cNvSpPr/>
            <p:nvPr/>
          </p:nvSpPr>
          <p:spPr>
            <a:xfrm>
              <a:off x="16179800" y="0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2" name="Shape 272"/>
            <p:cNvSpPr/>
            <p:nvPr/>
          </p:nvSpPr>
          <p:spPr>
            <a:xfrm>
              <a:off x="18491200" y="0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3" name="Shape 273"/>
            <p:cNvSpPr/>
            <p:nvPr/>
          </p:nvSpPr>
          <p:spPr>
            <a:xfrm>
              <a:off x="20802600" y="0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4" name="Shape 274"/>
            <p:cNvSpPr/>
            <p:nvPr/>
          </p:nvSpPr>
          <p:spPr>
            <a:xfrm>
              <a:off x="0" y="74580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5" name="Shape 275"/>
            <p:cNvSpPr/>
            <p:nvPr/>
          </p:nvSpPr>
          <p:spPr>
            <a:xfrm>
              <a:off x="2311399" y="745805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6" name="Shape 276"/>
            <p:cNvSpPr/>
            <p:nvPr/>
          </p:nvSpPr>
          <p:spPr>
            <a:xfrm>
              <a:off x="4622800" y="74580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7" name="Shape 277"/>
            <p:cNvSpPr/>
            <p:nvPr/>
          </p:nvSpPr>
          <p:spPr>
            <a:xfrm>
              <a:off x="6934200" y="74580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8" name="Shape 278"/>
            <p:cNvSpPr/>
            <p:nvPr/>
          </p:nvSpPr>
          <p:spPr>
            <a:xfrm>
              <a:off x="9245600" y="74580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79" name="Shape 279"/>
            <p:cNvSpPr/>
            <p:nvPr/>
          </p:nvSpPr>
          <p:spPr>
            <a:xfrm>
              <a:off x="11557000" y="74580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13868400" y="74580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16179800" y="74580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18491200" y="74580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20802600" y="74580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8466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5" name="Shape 285"/>
            <p:cNvSpPr/>
            <p:nvPr/>
          </p:nvSpPr>
          <p:spPr>
            <a:xfrm>
              <a:off x="2319866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6" name="Shape 286"/>
            <p:cNvSpPr/>
            <p:nvPr/>
          </p:nvSpPr>
          <p:spPr>
            <a:xfrm>
              <a:off x="4631266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7" name="Shape 287"/>
            <p:cNvSpPr/>
            <p:nvPr/>
          </p:nvSpPr>
          <p:spPr>
            <a:xfrm>
              <a:off x="6942666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9254066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89" name="Shape 289"/>
            <p:cNvSpPr/>
            <p:nvPr/>
          </p:nvSpPr>
          <p:spPr>
            <a:xfrm>
              <a:off x="11565466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0" name="Shape 290"/>
            <p:cNvSpPr/>
            <p:nvPr/>
          </p:nvSpPr>
          <p:spPr>
            <a:xfrm>
              <a:off x="13876867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16188267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2" name="Shape 292"/>
            <p:cNvSpPr/>
            <p:nvPr/>
          </p:nvSpPr>
          <p:spPr>
            <a:xfrm>
              <a:off x="18499667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20811067" y="1481666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4" name="Shape 294"/>
            <p:cNvSpPr/>
            <p:nvPr/>
          </p:nvSpPr>
          <p:spPr>
            <a:xfrm>
              <a:off x="8466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2319866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4631266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7" name="Shape 297"/>
            <p:cNvSpPr/>
            <p:nvPr/>
          </p:nvSpPr>
          <p:spPr>
            <a:xfrm>
              <a:off x="6942666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9254066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299" name="Shape 299"/>
            <p:cNvSpPr/>
            <p:nvPr/>
          </p:nvSpPr>
          <p:spPr>
            <a:xfrm>
              <a:off x="11565466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0" name="Shape 300"/>
            <p:cNvSpPr/>
            <p:nvPr/>
          </p:nvSpPr>
          <p:spPr>
            <a:xfrm>
              <a:off x="13876867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1" name="Shape 301"/>
            <p:cNvSpPr/>
            <p:nvPr/>
          </p:nvSpPr>
          <p:spPr>
            <a:xfrm>
              <a:off x="16188267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18499667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3" name="Shape 303"/>
            <p:cNvSpPr/>
            <p:nvPr/>
          </p:nvSpPr>
          <p:spPr>
            <a:xfrm>
              <a:off x="20811067" y="2204678"/>
              <a:ext cx="2152194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8466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2319866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4631266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6942666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9254066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09" name="Shape 309"/>
            <p:cNvSpPr/>
            <p:nvPr/>
          </p:nvSpPr>
          <p:spPr>
            <a:xfrm>
              <a:off x="11565466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0" name="Shape 310"/>
            <p:cNvSpPr/>
            <p:nvPr/>
          </p:nvSpPr>
          <p:spPr>
            <a:xfrm>
              <a:off x="13876867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16188267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2" name="Shape 312"/>
            <p:cNvSpPr/>
            <p:nvPr/>
          </p:nvSpPr>
          <p:spPr>
            <a:xfrm>
              <a:off x="18499667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3" name="Shape 313"/>
            <p:cNvSpPr/>
            <p:nvPr/>
          </p:nvSpPr>
          <p:spPr>
            <a:xfrm>
              <a:off x="20811067" y="2950483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4" name="Shape 314"/>
            <p:cNvSpPr/>
            <p:nvPr/>
          </p:nvSpPr>
          <p:spPr>
            <a:xfrm>
              <a:off x="16933" y="3686345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2328333" y="368634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6" name="Shape 316"/>
            <p:cNvSpPr/>
            <p:nvPr/>
          </p:nvSpPr>
          <p:spPr>
            <a:xfrm>
              <a:off x="4639733" y="3686345"/>
              <a:ext cx="215219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7" name="Shape 317"/>
            <p:cNvSpPr/>
            <p:nvPr/>
          </p:nvSpPr>
          <p:spPr>
            <a:xfrm>
              <a:off x="6951133" y="3686345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8" name="Shape 318"/>
            <p:cNvSpPr/>
            <p:nvPr/>
          </p:nvSpPr>
          <p:spPr>
            <a:xfrm>
              <a:off x="9262533" y="3686345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19" name="Shape 319"/>
            <p:cNvSpPr/>
            <p:nvPr/>
          </p:nvSpPr>
          <p:spPr>
            <a:xfrm>
              <a:off x="11573933" y="3686345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20" name="Shape 320"/>
            <p:cNvSpPr/>
            <p:nvPr/>
          </p:nvSpPr>
          <p:spPr>
            <a:xfrm>
              <a:off x="13885333" y="3686345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21" name="Shape 321"/>
            <p:cNvSpPr/>
            <p:nvPr/>
          </p:nvSpPr>
          <p:spPr>
            <a:xfrm>
              <a:off x="16196733" y="3686345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22" name="Shape 322"/>
            <p:cNvSpPr/>
            <p:nvPr/>
          </p:nvSpPr>
          <p:spPr>
            <a:xfrm>
              <a:off x="18508133" y="3686345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  <p:sp>
          <p:nvSpPr>
            <p:cNvPr id="323" name="Shape 323"/>
            <p:cNvSpPr/>
            <p:nvPr/>
          </p:nvSpPr>
          <p:spPr>
            <a:xfrm>
              <a:off x="20819533" y="3686345"/>
              <a:ext cx="2152194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spcBef>
                  <a:spcPts val="1200"/>
                </a:spcBef>
                <a:def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4800">
                  <a:solidFill>
                    <a:srgbClr val="CBCBCB"/>
                  </a:solidFill>
                  <a:uFill>
                    <a:solidFill>
                      <a:srgbClr val="CBCBCB"/>
                    </a:solidFill>
                  </a:uFill>
                </a:rPr>
                <a:t>+ 10ms</a:t>
              </a:r>
            </a:p>
          </p:txBody>
        </p:sp>
      </p:grpSp>
      <p:sp>
        <p:nvSpPr>
          <p:cNvPr id="325" name="Shape 325"/>
          <p:cNvSpPr/>
          <p:nvPr/>
        </p:nvSpPr>
        <p:spPr>
          <a:xfrm>
            <a:off x="17790610" y="8975074"/>
            <a:ext cx="5980909" cy="2322904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Tx/>
              <a:defRPr b="1" sz="150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150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</a:rPr>
              <a:t>= A lot</a:t>
            </a:r>
            <a:endParaRPr sz="15000">
              <a:solidFill>
                <a:srgbClr val="CBCBCB"/>
              </a:solidFill>
              <a:uFill>
                <a:solidFill>
                  <a:srgbClr val="CBCBCB"/>
                </a:solidFill>
              </a:uFill>
            </a:endParaR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3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"/>
                            </p:stCondLst>
                            <p:childTnLst>
                              <p:par>
                                <p:cTn id="19" nodeType="afterEffect" presetClass="entr" presetSubtype="0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3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nodeType="afterEffect" presetClass="entr" presetSubtype="0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2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00"/>
                            </p:stCondLst>
                            <p:childTnLst>
                              <p:par>
                                <p:cTn id="27" nodeType="afterEffect" presetClass="entr" presetSubtype="0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2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nodeType="afterEffect" presetClass="entr" presetSubtype="0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" dur="2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"/>
                            </p:stCondLst>
                            <p:childTnLst>
                              <p:par>
                                <p:cTn id="35" nodeType="afterEffect" presetClass="entr" presetSubtype="0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1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300"/>
                            </p:stCondLst>
                            <p:childTnLst>
                              <p:par>
                                <p:cTn id="39" nodeType="afterEffect" presetClass="entr" presetSubtype="0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" dur="1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400"/>
                            </p:stCondLst>
                            <p:childTnLst>
                              <p:par>
                                <p:cTn id="43" nodeType="afterEffect" presetClass="entr" presetSubtype="6" presetID="18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>
                                        <p:cTn id="45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400"/>
                            </p:stCondLst>
                            <p:childTnLst>
                              <p:par>
                                <p:cTn id="47" nodeType="afterEffect" presetClass="entr" presetSubtype="0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9"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8" grpId="4"/>
      <p:bldP build="whole" bldLvl="1" animBg="1" rev="0" advAuto="0" spid="257" grpId="3"/>
      <p:bldP build="whole" bldLvl="1" animBg="1" rev="0" advAuto="0" spid="261" grpId="7"/>
      <p:bldP build="whole" bldLvl="1" animBg="1" rev="0" advAuto="0" spid="262" grpId="8"/>
      <p:bldP build="whole" bldLvl="1" animBg="1" rev="0" advAuto="0" spid="260" grpId="6"/>
      <p:bldP build="whole" bldLvl="1" animBg="1" rev="0" advAuto="0" spid="324" grpId="10"/>
      <p:bldP build="whole" bldLvl="1" animBg="1" rev="0" advAuto="0" spid="325" grpId="11"/>
      <p:bldP build="whole" bldLvl="1" animBg="1" rev="0" advAuto="0" spid="255" grpId="1"/>
      <p:bldP build="whole" bldLvl="1" animBg="1" rev="0" advAuto="0" spid="259" grpId="5"/>
      <p:bldP build="whole" bldLvl="1" animBg="1" rev="0" advAuto="0" spid="263" grpId="9"/>
      <p:bldP build="whole" bldLvl="1" animBg="1" rev="0" advAuto="0" spid="256" grpId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28" name="Shape 328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29" name="Shape 329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330" name="average-infomercial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7581727" y="4910015"/>
            <a:ext cx="9220547" cy="5284504"/>
          </a:xfrm>
          <a:prstGeom prst="rect">
            <a:avLst/>
          </a:prstGeom>
        </p:spPr>
      </p:pic>
      <p:sp>
        <p:nvSpPr>
          <p:cNvPr id="331" name="Shape 331"/>
          <p:cNvSpPr/>
          <p:nvPr>
            <p:ph type="title"/>
          </p:nvPr>
        </p:nvSpPr>
        <p:spPr>
          <a:xfrm>
            <a:off x="858464" y="869454"/>
            <a:ext cx="12736556" cy="1896224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It's. Really. This. </a:t>
            </a: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Bad.</a:t>
            </a:r>
            <a:endParaRPr cap="all" sz="14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 algn="ctr">
              <a:lnSpc>
                <a:spcPct val="30000"/>
              </a:lnSpc>
              <a:spcBef>
                <a:spcPts val="3700"/>
              </a:spcBef>
              <a:defRPr cap="none" sz="1800">
                <a:solidFill>
                  <a:srgbClr val="000000"/>
                </a:solidFill>
                <a:uFillTx/>
              </a:defRPr>
            </a:pPr>
            <a:endParaRPr sz="3600">
              <a:solidFill>
                <a:srgbClr val="FFFFFF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3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3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lemonly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12" y="-3674534"/>
            <a:ext cx="24361776" cy="18271333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49"/>
          <p:cNvSpPr/>
          <p:nvPr/>
        </p:nvSpPr>
        <p:spPr>
          <a:xfrm>
            <a:off x="-25400" y="1075266"/>
            <a:ext cx="9032347" cy="2417303"/>
          </a:xfrm>
          <a:prstGeom prst="rect">
            <a:avLst/>
          </a:prstGeom>
          <a:solidFill>
            <a:srgbClr val="000000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50" name="Shape 50"/>
          <p:cNvSpPr/>
          <p:nvPr/>
        </p:nvSpPr>
        <p:spPr>
          <a:xfrm>
            <a:off x="-25400" y="12675741"/>
            <a:ext cx="24434800" cy="2417304"/>
          </a:xfrm>
          <a:prstGeom prst="rect">
            <a:avLst/>
          </a:prstGeom>
          <a:solidFill>
            <a:srgbClr val="000000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51" name="Shape 51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lemonly.com</a:t>
            </a: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/work</a:t>
            </a:r>
          </a:p>
        </p:txBody>
      </p:sp>
      <p:sp>
        <p:nvSpPr>
          <p:cNvPr id="53" name="Shape 53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54" name="Shape 54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34" name="Shape 334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35" name="Shape 335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336" name="Shape 336"/>
          <p:cNvSpPr/>
          <p:nvPr>
            <p:ph type="body" idx="1"/>
          </p:nvPr>
        </p:nvSpPr>
        <p:spPr>
          <a:xfrm>
            <a:off x="955965" y="5702464"/>
            <a:ext cx="20738306" cy="1079369"/>
          </a:xfrm>
          <a:prstGeom prst="rect">
            <a:avLst/>
          </a:prstGeom>
        </p:spPr>
        <p:txBody>
          <a:bodyPr/>
          <a:lstStyle>
            <a:lvl1pPr marL="0" indent="0">
              <a:buClr>
                <a:srgbClr val="CBCBCB"/>
              </a:buClr>
              <a:buSzTx/>
              <a:buFontTx/>
              <a:buNone/>
              <a:defRPr strike="sngStrike" sz="5200">
                <a:solidFill>
                  <a:srgbClr val="53585F"/>
                </a:solidFill>
                <a:uFill>
                  <a:solidFill>
                    <a:srgbClr val="CBCBCB"/>
                  </a:solidFill>
                </a:uFill>
              </a:defRPr>
            </a:lvl1pPr>
          </a:lstStyle>
          <a:p>
            <a:pPr lvl="0">
              <a:defRPr strike="noStrike" sz="1800">
                <a:solidFill>
                  <a:srgbClr val="000000"/>
                </a:solidFill>
                <a:uFillTx/>
              </a:defRPr>
            </a:pPr>
            <a:r>
              <a:rPr strike="sngStrike" sz="5200">
                <a:solidFill>
                  <a:srgbClr val="53585F"/>
                </a:solidFill>
                <a:uFill>
                  <a:solidFill>
                    <a:srgbClr val="CBCBCB"/>
                  </a:solidFill>
                </a:uFill>
              </a:rPr>
              <a:t>1. You need jQuery</a:t>
            </a:r>
          </a:p>
        </p:txBody>
      </p:sp>
      <p:sp>
        <p:nvSpPr>
          <p:cNvPr id="337" name="Shape 337"/>
          <p:cNvSpPr/>
          <p:nvPr>
            <p:ph type="title"/>
          </p:nvPr>
        </p:nvSpPr>
        <p:spPr>
          <a:xfrm>
            <a:off x="1007412" y="844319"/>
            <a:ext cx="22369176" cy="3505201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what </a:t>
            </a:r>
            <a:r>
              <a:rPr cap="all" sz="96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we're</a:t>
            </a: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 covering</a:t>
            </a:r>
          </a:p>
        </p:txBody>
      </p:sp>
      <p:sp>
        <p:nvSpPr>
          <p:cNvPr id="338" name="Shape 338"/>
          <p:cNvSpPr/>
          <p:nvPr/>
        </p:nvSpPr>
        <p:spPr>
          <a:xfrm>
            <a:off x="955965" y="6845464"/>
            <a:ext cx="20738306" cy="1079369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>
                <a:srgbClr val="CBCBCB"/>
              </a:buClr>
              <a:defRPr strike="sngStrike" sz="5200">
                <a:solidFill>
                  <a:srgbClr val="53585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trike="noStrike" sz="1800">
                <a:solidFill>
                  <a:srgbClr val="000000"/>
                </a:solidFill>
                <a:uFillTx/>
              </a:defRPr>
            </a:pPr>
            <a:r>
              <a:rPr strike="sngStrike" sz="5200">
                <a:solidFill>
                  <a:srgbClr val="53585F"/>
                </a:solidFill>
                <a:uFill>
                  <a:solidFill>
                    <a:srgbClr val="CBCBCB"/>
                  </a:solidFill>
                </a:uFill>
              </a:rPr>
              <a:t>2. Why you shouldn't use jQuery</a:t>
            </a:r>
          </a:p>
        </p:txBody>
      </p:sp>
      <p:sp>
        <p:nvSpPr>
          <p:cNvPr id="339" name="Shape 339"/>
          <p:cNvSpPr/>
          <p:nvPr/>
        </p:nvSpPr>
        <p:spPr>
          <a:xfrm>
            <a:off x="955965" y="7988464"/>
            <a:ext cx="20738306" cy="1079369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1200"/>
              </a:spcBef>
              <a:buClr>
                <a:srgbClr val="CBCBCB"/>
              </a:buClr>
              <a:def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2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3. Replacing jQuery</a:t>
            </a:r>
          </a:p>
        </p:txBody>
      </p:sp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2" name="Shape 342"/>
          <p:cNvSpPr/>
          <p:nvPr>
            <p:ph type="title"/>
          </p:nvPr>
        </p:nvSpPr>
        <p:spPr>
          <a:xfrm>
            <a:off x="875397" y="4425453"/>
            <a:ext cx="22369175" cy="4762257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22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Replacing</a:t>
            </a:r>
            <a:endParaRPr cap="all" sz="22000">
              <a:solidFill>
                <a:srgbClr val="F5D328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trike="sngStrike" sz="22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jquery</a:t>
            </a:r>
          </a:p>
        </p:txBody>
      </p:sp>
      <p:sp>
        <p:nvSpPr>
          <p:cNvPr id="343" name="Shape 343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44" name="Shape 344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345" name="Shape 345"/>
          <p:cNvSpPr/>
          <p:nvPr/>
        </p:nvSpPr>
        <p:spPr>
          <a:xfrm>
            <a:off x="977982" y="4057717"/>
            <a:ext cx="624382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(why we're here today)</a:t>
            </a:r>
          </a:p>
        </p:txBody>
      </p:sp>
      <p:sp>
        <p:nvSpPr>
          <p:cNvPr id="346" name="Shape 346"/>
          <p:cNvSpPr/>
          <p:nvPr/>
        </p:nvSpPr>
        <p:spPr>
          <a:xfrm>
            <a:off x="1824649" y="2540001"/>
            <a:ext cx="6342381" cy="10261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80000">
                <a:solidFill>
                  <a:srgbClr val="C82506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80000">
                <a:solidFill>
                  <a:srgbClr val="C82506"/>
                </a:solidFill>
                <a:uFill>
                  <a:solidFill/>
                </a:uFill>
              </a:rPr>
              <a:t>X</a:t>
            </a:r>
          </a:p>
        </p:txBody>
      </p:sp>
      <p:pic>
        <p:nvPicPr>
          <p:cNvPr id="347" name="overreaction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223147" y="3646754"/>
            <a:ext cx="8426208" cy="6319656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39" fill="hold"/>
                                        <p:tgtEl>
                                          <p:spTgt spid="3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nodeType="after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4" fill="hold" display="0">
                  <p:stCondLst>
                    <p:cond delay="indefinite"/>
                  </p:stCondLst>
                </p:cTn>
                <p:tgtEl>
                  <p:spTgt spid="347"/>
                </p:tgtEl>
              </p:cMediaNode>
            </p:video>
          </p:childTnLst>
        </p:cTn>
      </p:par>
    </p:tnLst>
    <p:bldLst>
      <p:bldP build="whole" bldLvl="1" animBg="1" rev="0" advAuto="0" spid="347" grpId="1"/>
      <p:bldP build="whole" bldLvl="1" animBg="1" rev="0" advAuto="0" spid="346" grpId="2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50" name="Shape 350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51" name="Shape 351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352" name="otters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513093" y="3292872"/>
            <a:ext cx="11357815" cy="6368255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3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52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55" name="Shape 355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56" name="Shape 356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357" name="vaccuum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9605209" y="1761261"/>
            <a:ext cx="5173581" cy="9101278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3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57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60" name="Shape 360"/>
          <p:cNvSpPr/>
          <p:nvPr>
            <p:ph type="title"/>
          </p:nvPr>
        </p:nvSpPr>
        <p:spPr>
          <a:xfrm>
            <a:off x="858464" y="869454"/>
            <a:ext cx="22369175" cy="2057884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Lesson 1: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The dom</a:t>
            </a:r>
          </a:p>
        </p:txBody>
      </p:sp>
      <p:sp>
        <p:nvSpPr>
          <p:cNvPr id="361" name="Shape 361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62" name="Shape 362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363" name="Shape 363"/>
          <p:cNvSpPr/>
          <p:nvPr/>
        </p:nvSpPr>
        <p:spPr>
          <a:xfrm>
            <a:off x="893316" y="3254643"/>
            <a:ext cx="11744381" cy="1934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"The Document Object Model (DOM) is a cross-platform and language-independent convention for representing and interacting with objects in HTML, XHTML and XML documents.[1] Objects in the DOM tree may be addressed and manipulated by using methods on the objects. The public interface of a DOM is specified in its application programming interface (API)." (wikipedia)</a:t>
            </a:r>
          </a:p>
        </p:txBody>
      </p:sp>
      <p:sp>
        <p:nvSpPr>
          <p:cNvPr id="364" name="Shape 364"/>
          <p:cNvSpPr/>
          <p:nvPr/>
        </p:nvSpPr>
        <p:spPr>
          <a:xfrm>
            <a:off x="864622" y="5626862"/>
            <a:ext cx="11496969" cy="1532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</a:rPr>
              <a:t>TL;DR: The DOM is the whole set of elements on a page.</a:t>
            </a:r>
          </a:p>
        </p:txBody>
      </p:sp>
      <p:pic>
        <p:nvPicPr>
          <p:cNvPr id="365" name="do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99859" y="3372180"/>
            <a:ext cx="9561366" cy="8512970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Shape 366"/>
          <p:cNvSpPr/>
          <p:nvPr/>
        </p:nvSpPr>
        <p:spPr>
          <a:xfrm>
            <a:off x="864622" y="7596846"/>
            <a:ext cx="11496969" cy="1532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</a:rPr>
              <a:t>JavaScript interacts with the DOM through the native DOM API.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6" grpId="2"/>
      <p:bldP build="whole" bldLvl="1" animBg="1" rev="0" advAuto="0" spid="364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69" name="Shape 369"/>
          <p:cNvSpPr/>
          <p:nvPr>
            <p:ph type="title"/>
          </p:nvPr>
        </p:nvSpPr>
        <p:spPr>
          <a:xfrm>
            <a:off x="858464" y="869454"/>
            <a:ext cx="22369175" cy="2057884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Lesson 1: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The dom</a:t>
            </a:r>
          </a:p>
        </p:txBody>
      </p:sp>
      <p:sp>
        <p:nvSpPr>
          <p:cNvPr id="370" name="Shape 370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71" name="Shape 371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372" name="Shape 372"/>
          <p:cNvSpPr/>
          <p:nvPr/>
        </p:nvSpPr>
        <p:spPr>
          <a:xfrm>
            <a:off x="825582" y="7224448"/>
            <a:ext cx="1149696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</a:rPr>
              <a:t>jQuery is just another DOM API.</a:t>
            </a:r>
          </a:p>
        </p:txBody>
      </p:sp>
      <p:pic>
        <p:nvPicPr>
          <p:cNvPr id="373" name="do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99859" y="3372180"/>
            <a:ext cx="9561366" cy="85129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76" name="Shape 376"/>
          <p:cNvSpPr/>
          <p:nvPr>
            <p:ph type="title"/>
          </p:nvPr>
        </p:nvSpPr>
        <p:spPr>
          <a:xfrm>
            <a:off x="858464" y="869454"/>
            <a:ext cx="22369175" cy="2057884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Lesson 1a: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DOM NODES</a:t>
            </a:r>
          </a:p>
        </p:txBody>
      </p:sp>
      <p:sp>
        <p:nvSpPr>
          <p:cNvPr id="377" name="Shape 377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78" name="Shape 378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379" name="do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49059" y="3523891"/>
            <a:ext cx="9561366" cy="8512969"/>
          </a:xfrm>
          <a:prstGeom prst="rect">
            <a:avLst/>
          </a:prstGeom>
          <a:ln w="12700">
            <a:miter lim="400000"/>
          </a:ln>
        </p:spPr>
      </p:pic>
      <p:sp>
        <p:nvSpPr>
          <p:cNvPr id="380" name="Shape 380"/>
          <p:cNvSpPr/>
          <p:nvPr/>
        </p:nvSpPr>
        <p:spPr>
          <a:xfrm flipH="1">
            <a:off x="10100733" y="3706812"/>
            <a:ext cx="2030149" cy="314855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381" name="Shape 381"/>
          <p:cNvSpPr/>
          <p:nvPr/>
        </p:nvSpPr>
        <p:spPr>
          <a:xfrm flipH="1">
            <a:off x="6451600" y="5040978"/>
            <a:ext cx="5220494" cy="377689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382" name="Shape 382"/>
          <p:cNvSpPr/>
          <p:nvPr/>
        </p:nvSpPr>
        <p:spPr>
          <a:xfrm flipH="1" flipV="1">
            <a:off x="2751666" y="6994255"/>
            <a:ext cx="8092878" cy="1240372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383" name="Shape 383"/>
          <p:cNvSpPr/>
          <p:nvPr/>
        </p:nvSpPr>
        <p:spPr>
          <a:xfrm flipH="1">
            <a:off x="8507362" y="10088744"/>
            <a:ext cx="3028620" cy="689323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384" name="Shape 384"/>
          <p:cNvSpPr/>
          <p:nvPr/>
        </p:nvSpPr>
        <p:spPr>
          <a:xfrm>
            <a:off x="12170916" y="3287250"/>
            <a:ext cx="3186075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DOM Node</a:t>
            </a:r>
          </a:p>
        </p:txBody>
      </p:sp>
      <p:sp>
        <p:nvSpPr>
          <p:cNvPr id="385" name="Shape 385"/>
          <p:cNvSpPr/>
          <p:nvPr/>
        </p:nvSpPr>
        <p:spPr>
          <a:xfrm>
            <a:off x="11739116" y="4633450"/>
            <a:ext cx="3186075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DOM Node</a:t>
            </a:r>
          </a:p>
        </p:txBody>
      </p:sp>
      <p:sp>
        <p:nvSpPr>
          <p:cNvPr id="386" name="Shape 386"/>
          <p:cNvSpPr/>
          <p:nvPr/>
        </p:nvSpPr>
        <p:spPr>
          <a:xfrm>
            <a:off x="10858582" y="7833851"/>
            <a:ext cx="318607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DOM Node</a:t>
            </a:r>
          </a:p>
        </p:txBody>
      </p:sp>
      <p:sp>
        <p:nvSpPr>
          <p:cNvPr id="387" name="Shape 387"/>
          <p:cNvSpPr/>
          <p:nvPr/>
        </p:nvSpPr>
        <p:spPr>
          <a:xfrm>
            <a:off x="11586716" y="9628784"/>
            <a:ext cx="488015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Yep... DOM Node</a:t>
            </a:r>
          </a:p>
        </p:txBody>
      </p:sp>
      <p:sp>
        <p:nvSpPr>
          <p:cNvPr id="388" name="Shape 388"/>
          <p:cNvSpPr/>
          <p:nvPr/>
        </p:nvSpPr>
        <p:spPr>
          <a:xfrm>
            <a:off x="17420249" y="5581122"/>
            <a:ext cx="5727701" cy="3990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spcBef>
                <a:spcPts val="1200"/>
              </a:spcBef>
              <a:def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FFFFFF"/>
                </a:solidFill>
                <a:uFill>
                  <a:solidFill>
                    <a:srgbClr val="CBCBCB"/>
                  </a:solidFill>
                </a:uFill>
              </a:rPr>
              <a:t>JavaScript is for interacting with these DOM nodes.</a:t>
            </a:r>
          </a:p>
        </p:txBody>
      </p:sp>
      <p:sp>
        <p:nvSpPr>
          <p:cNvPr id="389" name="Shape 389"/>
          <p:cNvSpPr/>
          <p:nvPr/>
        </p:nvSpPr>
        <p:spPr>
          <a:xfrm flipH="1" flipV="1">
            <a:off x="15390213" y="3810353"/>
            <a:ext cx="2757686" cy="2022612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390" name="Shape 390"/>
          <p:cNvSpPr/>
          <p:nvPr/>
        </p:nvSpPr>
        <p:spPr>
          <a:xfrm flipH="1" flipV="1">
            <a:off x="14989004" y="5157321"/>
            <a:ext cx="2856707" cy="1252406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391" name="Shape 391"/>
          <p:cNvSpPr/>
          <p:nvPr/>
        </p:nvSpPr>
        <p:spPr>
          <a:xfrm flipH="1">
            <a:off x="14105466" y="7903481"/>
            <a:ext cx="3527161" cy="390740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392" name="Shape 392"/>
          <p:cNvSpPr/>
          <p:nvPr/>
        </p:nvSpPr>
        <p:spPr>
          <a:xfrm flipH="1">
            <a:off x="16500090" y="9134082"/>
            <a:ext cx="1448132" cy="853482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presetClass="entr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presetClass="entr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presetClass="entr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presetClass="entr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nodeType="afterEffect" presetClass="entr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afterEffect" presetClass="entr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nodeType="afterEffect" presetClass="entr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afterEffect" presetClass="entr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82" grpId="5"/>
      <p:bldP build="whole" bldLvl="1" animBg="1" rev="0" advAuto="0" spid="392" grpId="12"/>
      <p:bldP build="whole" bldLvl="1" animBg="1" rev="0" advAuto="0" spid="388" grpId="13"/>
      <p:bldP build="whole" bldLvl="1" animBg="1" rev="0" advAuto="0" spid="383" grpId="7"/>
      <p:bldP build="whole" bldLvl="1" animBg="1" rev="0" advAuto="0" spid="386" grpId="6"/>
      <p:bldP build="whole" bldLvl="1" animBg="1" rev="0" advAuto="0" spid="385" grpId="4"/>
      <p:bldP build="whole" bldLvl="1" animBg="1" rev="0" advAuto="0" spid="390" grpId="10"/>
      <p:bldP build="whole" bldLvl="1" animBg="1" rev="0" advAuto="0" spid="380" grpId="1"/>
      <p:bldP build="whole" bldLvl="1" animBg="1" rev="0" advAuto="0" spid="389" grpId="9"/>
      <p:bldP build="whole" bldLvl="1" animBg="1" rev="0" advAuto="0" spid="387" grpId="8"/>
      <p:bldP build="whole" bldLvl="1" animBg="1" rev="0" advAuto="0" spid="381" grpId="3"/>
      <p:bldP build="whole" bldLvl="1" animBg="1" rev="0" advAuto="0" spid="384" grpId="2"/>
      <p:bldP build="whole" bldLvl="1" animBg="1" rev="0" advAuto="0" spid="391" grpId="1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95" name="Shape 395"/>
          <p:cNvSpPr/>
          <p:nvPr>
            <p:ph type="title"/>
          </p:nvPr>
        </p:nvSpPr>
        <p:spPr>
          <a:xfrm>
            <a:off x="858464" y="869454"/>
            <a:ext cx="22369175" cy="2057884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Lesson 2: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basic jquery</a:t>
            </a:r>
          </a:p>
        </p:txBody>
      </p:sp>
      <p:sp>
        <p:nvSpPr>
          <p:cNvPr id="396" name="Shape 396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397" name="Shape 397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398" name="Shape 398"/>
          <p:cNvSpPr/>
          <p:nvPr/>
        </p:nvSpPr>
        <p:spPr>
          <a:xfrm flipV="1">
            <a:off x="4132574" y="5765799"/>
            <a:ext cx="1" cy="1705085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399" name="Shape 399"/>
          <p:cNvSpPr/>
          <p:nvPr/>
        </p:nvSpPr>
        <p:spPr>
          <a:xfrm>
            <a:off x="3844290" y="4766733"/>
            <a:ext cx="1669542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$('.thing').addClass('new-class');</a:t>
            </a:r>
          </a:p>
        </p:txBody>
      </p:sp>
      <p:sp>
        <p:nvSpPr>
          <p:cNvPr id="400" name="Shape 400"/>
          <p:cNvSpPr/>
          <p:nvPr/>
        </p:nvSpPr>
        <p:spPr>
          <a:xfrm>
            <a:off x="2076850" y="7723784"/>
            <a:ext cx="4111448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"Use jQuery..."</a:t>
            </a:r>
          </a:p>
        </p:txBody>
      </p:sp>
      <p:sp>
        <p:nvSpPr>
          <p:cNvPr id="401" name="Shape 401"/>
          <p:cNvSpPr/>
          <p:nvPr/>
        </p:nvSpPr>
        <p:spPr>
          <a:xfrm flipV="1">
            <a:off x="6681040" y="5782733"/>
            <a:ext cx="1" cy="3395782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02" name="Shape 402"/>
          <p:cNvSpPr/>
          <p:nvPr/>
        </p:nvSpPr>
        <p:spPr>
          <a:xfrm>
            <a:off x="3755418" y="9438857"/>
            <a:ext cx="5851246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"...on these nodes..."</a:t>
            </a:r>
          </a:p>
        </p:txBody>
      </p:sp>
      <p:sp>
        <p:nvSpPr>
          <p:cNvPr id="403" name="Shape 403"/>
          <p:cNvSpPr/>
          <p:nvPr/>
        </p:nvSpPr>
        <p:spPr>
          <a:xfrm flipV="1">
            <a:off x="11557841" y="5765799"/>
            <a:ext cx="1" cy="1705085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04" name="Shape 404"/>
          <p:cNvSpPr/>
          <p:nvPr/>
        </p:nvSpPr>
        <p:spPr>
          <a:xfrm>
            <a:off x="9207985" y="7723784"/>
            <a:ext cx="4699712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"...and do this..."</a:t>
            </a:r>
          </a:p>
        </p:txBody>
      </p:sp>
      <p:sp>
        <p:nvSpPr>
          <p:cNvPr id="405" name="Shape 405"/>
          <p:cNvSpPr/>
          <p:nvPr/>
        </p:nvSpPr>
        <p:spPr>
          <a:xfrm flipV="1">
            <a:off x="16866440" y="5782733"/>
            <a:ext cx="1" cy="3395782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06" name="Shape 406"/>
          <p:cNvSpPr/>
          <p:nvPr/>
        </p:nvSpPr>
        <p:spPr>
          <a:xfrm>
            <a:off x="13540615" y="9438857"/>
            <a:ext cx="6651651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"...with this information"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afterEffect" presetClass="entr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presetClass="entr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afterEffect" presetClass="entr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presetClass="entr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nodeType="afterEffect" presetClass="entr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0" grpId="3"/>
      <p:bldP build="whole" bldLvl="1" animBg="1" rev="0" advAuto="0" spid="404" grpId="7"/>
      <p:bldP build="whole" bldLvl="1" animBg="1" rev="0" advAuto="0" spid="405" grpId="8"/>
      <p:bldP build="whole" bldLvl="1" animBg="1" rev="0" advAuto="0" spid="403" grpId="6"/>
      <p:bldP build="whole" bldLvl="1" animBg="1" rev="0" advAuto="0" spid="399" grpId="1"/>
      <p:bldP build="whole" bldLvl="1" animBg="1" rev="0" advAuto="0" spid="406" grpId="9"/>
      <p:bldP build="whole" bldLvl="1" animBg="1" rev="0" advAuto="0" spid="401" grpId="4"/>
      <p:bldP build="whole" bldLvl="1" animBg="1" rev="0" advAuto="0" spid="402" grpId="5"/>
      <p:bldP build="whole" bldLvl="1" animBg="1" rev="0" advAuto="0" spid="398" grpId="2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09" name="Shape 409"/>
          <p:cNvSpPr/>
          <p:nvPr>
            <p:ph type="title"/>
          </p:nvPr>
        </p:nvSpPr>
        <p:spPr>
          <a:xfrm>
            <a:off x="858464" y="869454"/>
            <a:ext cx="22369175" cy="2057884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Lesson 3: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jquery + DOM nodes</a:t>
            </a:r>
          </a:p>
        </p:txBody>
      </p:sp>
      <p:sp>
        <p:nvSpPr>
          <p:cNvPr id="410" name="Shape 410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411" name="Shape 411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412" name="new-class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30803" y="3696528"/>
            <a:ext cx="10228537" cy="8243895"/>
          </a:xfrm>
          <a:prstGeom prst="rect">
            <a:avLst/>
          </a:prstGeom>
          <a:ln w="12700">
            <a:miter lim="400000"/>
          </a:ln>
        </p:spPr>
      </p:pic>
      <p:sp>
        <p:nvSpPr>
          <p:cNvPr id="413" name="Shape 413"/>
          <p:cNvSpPr/>
          <p:nvPr/>
        </p:nvSpPr>
        <p:spPr>
          <a:xfrm flipV="1">
            <a:off x="12897312" y="4800600"/>
            <a:ext cx="1402889" cy="736317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14" name="Shape 414"/>
          <p:cNvSpPr/>
          <p:nvPr/>
        </p:nvSpPr>
        <p:spPr>
          <a:xfrm>
            <a:off x="804416" y="5503220"/>
            <a:ext cx="1218438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$('.home').addClass('new-class');</a:t>
            </a:r>
          </a:p>
        </p:txBody>
      </p:sp>
    </p:spTree>
  </p:cSld>
  <p:clrMapOvr>
    <a:masterClrMapping/>
  </p:clrMapOvr>
  <p:transition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17" name="Shape 417"/>
          <p:cNvSpPr/>
          <p:nvPr>
            <p:ph type="title"/>
          </p:nvPr>
        </p:nvSpPr>
        <p:spPr>
          <a:xfrm>
            <a:off x="875397" y="869454"/>
            <a:ext cx="22369175" cy="6636168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Lesson 4:</a:t>
            </a:r>
            <a:endParaRPr cap="all" sz="18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Vanilla</a:t>
            </a:r>
            <a:endParaRPr cap="all" sz="18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Javascript</a:t>
            </a:r>
            <a:endParaRPr cap="all" sz="18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</p:txBody>
      </p:sp>
      <p:sp>
        <p:nvSpPr>
          <p:cNvPr id="418" name="Shape 418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419" name="Shape 419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420" name="Shape 420"/>
          <p:cNvSpPr/>
          <p:nvPr/>
        </p:nvSpPr>
        <p:spPr>
          <a:xfrm flipV="1">
            <a:off x="2526467" y="8726651"/>
            <a:ext cx="1" cy="1087578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21" name="Shape 421"/>
          <p:cNvSpPr/>
          <p:nvPr/>
        </p:nvSpPr>
        <p:spPr>
          <a:xfrm>
            <a:off x="700981" y="9987433"/>
            <a:ext cx="7126530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"Interact with the DOM..."</a:t>
            </a:r>
          </a:p>
        </p:txBody>
      </p:sp>
      <p:sp>
        <p:nvSpPr>
          <p:cNvPr id="422" name="Shape 422"/>
          <p:cNvSpPr/>
          <p:nvPr/>
        </p:nvSpPr>
        <p:spPr>
          <a:xfrm>
            <a:off x="7976913" y="9987433"/>
            <a:ext cx="8164678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"...specifically these nodes..."</a:t>
            </a:r>
          </a:p>
        </p:txBody>
      </p:sp>
      <p:sp>
        <p:nvSpPr>
          <p:cNvPr id="423" name="Shape 423"/>
          <p:cNvSpPr/>
          <p:nvPr/>
        </p:nvSpPr>
        <p:spPr>
          <a:xfrm>
            <a:off x="16460327" y="9987433"/>
            <a:ext cx="4191305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"...and do this"</a:t>
            </a:r>
          </a:p>
        </p:txBody>
      </p:sp>
      <p:sp>
        <p:nvSpPr>
          <p:cNvPr id="424" name="Shape 424"/>
          <p:cNvSpPr/>
          <p:nvPr/>
        </p:nvSpPr>
        <p:spPr>
          <a:xfrm>
            <a:off x="891599" y="7745013"/>
            <a:ext cx="2279142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document.querySelectorAll('.thing').className += ' new-class';</a:t>
            </a:r>
          </a:p>
        </p:txBody>
      </p:sp>
      <p:sp>
        <p:nvSpPr>
          <p:cNvPr id="425" name="Shape 425"/>
          <p:cNvSpPr/>
          <p:nvPr/>
        </p:nvSpPr>
        <p:spPr>
          <a:xfrm flipV="1">
            <a:off x="12059252" y="8711417"/>
            <a:ext cx="1" cy="1087578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26" name="Shape 426"/>
          <p:cNvSpPr/>
          <p:nvPr/>
        </p:nvSpPr>
        <p:spPr>
          <a:xfrm flipV="1">
            <a:off x="18301978" y="8708153"/>
            <a:ext cx="1" cy="1087578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afterEffect" presetClass="entr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presetClass="entr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afterEffect" presetClass="entr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6" grpId="6"/>
      <p:bldP build="whole" bldLvl="1" animBg="1" rev="0" advAuto="0" spid="421" grpId="3"/>
      <p:bldP build="whole" bldLvl="1" animBg="1" rev="0" advAuto="0" spid="422" grpId="5"/>
      <p:bldP build="whole" bldLvl="1" animBg="1" rev="0" advAuto="0" spid="420" grpId="2"/>
      <p:bldP build="whole" bldLvl="1" animBg="1" rev="0" advAuto="0" spid="424" grpId="1"/>
      <p:bldP build="whole" bldLvl="1" animBg="1" rev="0" advAuto="0" spid="423" grpId="7"/>
      <p:bldP build="whole" bldLvl="1" animBg="1" rev="0" advAuto="0" spid="425" grpId="4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7" name="Shape 57"/>
          <p:cNvSpPr/>
          <p:nvPr>
            <p:ph type="title"/>
          </p:nvPr>
        </p:nvSpPr>
        <p:spPr>
          <a:xfrm>
            <a:off x="875397" y="869454"/>
            <a:ext cx="22369175" cy="6636168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who</a:t>
            </a:r>
            <a:endParaRPr cap="all" sz="18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am</a:t>
            </a:r>
            <a:endParaRPr cap="all" sz="18000">
              <a:solidFill>
                <a:srgbClr val="F5D328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i?</a:t>
            </a:r>
          </a:p>
        </p:txBody>
      </p:sp>
      <p:sp>
        <p:nvSpPr>
          <p:cNvPr id="58" name="Shape 58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59" name="Shape 59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60" name="headshot_1x1_small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61105" y="4431175"/>
            <a:ext cx="7057463" cy="7057463"/>
          </a:xfrm>
          <a:prstGeom prst="rect">
            <a:avLst/>
          </a:prstGeom>
          <a:ln w="12700">
            <a:miter lim="400000"/>
          </a:ln>
        </p:spPr>
      </p:pic>
      <p:sp>
        <p:nvSpPr>
          <p:cNvPr id="61" name="Shape 61"/>
          <p:cNvSpPr/>
          <p:nvPr/>
        </p:nvSpPr>
        <p:spPr>
          <a:xfrm>
            <a:off x="5299860" y="5325933"/>
            <a:ext cx="11521282" cy="89666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Founder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// standing.io</a:t>
            </a:r>
          </a:p>
        </p:txBody>
      </p:sp>
      <p:sp>
        <p:nvSpPr>
          <p:cNvPr id="62" name="Shape 62"/>
          <p:cNvSpPr/>
          <p:nvPr/>
        </p:nvSpPr>
        <p:spPr>
          <a:xfrm>
            <a:off x="5299860" y="4447772"/>
            <a:ext cx="11521282" cy="89666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Sr Dev + Curmudgeon</a:t>
            </a:r>
            <a:r>
              <a:rPr b="1"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// Lemonly</a:t>
            </a:r>
            <a:endParaRPr b="1"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1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9" name="Shape 429"/>
          <p:cNvSpPr/>
          <p:nvPr>
            <p:ph type="title"/>
          </p:nvPr>
        </p:nvSpPr>
        <p:spPr>
          <a:xfrm>
            <a:off x="858464" y="869454"/>
            <a:ext cx="22369175" cy="2057884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Lesson 5: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Javascript + DOM nodes</a:t>
            </a:r>
          </a:p>
        </p:txBody>
      </p:sp>
      <p:sp>
        <p:nvSpPr>
          <p:cNvPr id="430" name="Shape 430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431" name="Shape 431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432" name="new-class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30803" y="3696528"/>
            <a:ext cx="10228537" cy="8243895"/>
          </a:xfrm>
          <a:prstGeom prst="rect">
            <a:avLst/>
          </a:prstGeom>
          <a:ln w="12700">
            <a:miter lim="400000"/>
          </a:ln>
        </p:spPr>
      </p:pic>
      <p:sp>
        <p:nvSpPr>
          <p:cNvPr id="433" name="Shape 433"/>
          <p:cNvSpPr/>
          <p:nvPr/>
        </p:nvSpPr>
        <p:spPr>
          <a:xfrm flipV="1">
            <a:off x="12433233" y="4851400"/>
            <a:ext cx="1866968" cy="945139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34" name="Shape 434"/>
          <p:cNvSpPr/>
          <p:nvPr/>
        </p:nvSpPr>
        <p:spPr>
          <a:xfrm>
            <a:off x="927182" y="5615403"/>
            <a:ext cx="11818621" cy="160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spcBef>
                <a:spcPts val="1200"/>
              </a:spcBef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rPr>
              <a:t>document.querySelector('.home')</a:t>
            </a:r>
            <a:endParaRPr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PT Mono"/>
              <a:ea typeface="PT Mono"/>
              <a:cs typeface="PT Mono"/>
              <a:sym typeface="PT Mono"/>
            </a:endParaRPr>
          </a:p>
          <a:p>
            <a:pPr lvl="0">
              <a:spcBef>
                <a:spcPts val="1200"/>
              </a:spcBef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rPr>
              <a:t>  .className += ' new-class';</a:t>
            </a:r>
          </a:p>
        </p:txBody>
      </p:sp>
    </p:spTree>
  </p:cSld>
  <p:clrMapOvr>
    <a:masterClrMapping/>
  </p:clrMapOvr>
  <p:transition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7" name="Shape 437"/>
          <p:cNvSpPr/>
          <p:nvPr>
            <p:ph type="title"/>
          </p:nvPr>
        </p:nvSpPr>
        <p:spPr>
          <a:xfrm>
            <a:off x="858464" y="869454"/>
            <a:ext cx="22369175" cy="2057884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Lesson 6:</a:t>
            </a:r>
            <a:r>
              <a:rPr cap="all" sz="14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 javascript selectors</a:t>
            </a:r>
          </a:p>
        </p:txBody>
      </p:sp>
      <p:sp>
        <p:nvSpPr>
          <p:cNvPr id="438" name="Shape 438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439" name="Shape 439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sp>
        <p:nvSpPr>
          <p:cNvPr id="440" name="Shape 440"/>
          <p:cNvSpPr/>
          <p:nvPr/>
        </p:nvSpPr>
        <p:spPr>
          <a:xfrm>
            <a:off x="347216" y="5255570"/>
            <a:ext cx="450342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$('body')</a:t>
            </a:r>
          </a:p>
        </p:txBody>
      </p:sp>
      <p:sp>
        <p:nvSpPr>
          <p:cNvPr id="441" name="Shape 441"/>
          <p:cNvSpPr/>
          <p:nvPr/>
        </p:nvSpPr>
        <p:spPr>
          <a:xfrm>
            <a:off x="347216" y="7202802"/>
            <a:ext cx="499110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$('.home')</a:t>
            </a:r>
          </a:p>
        </p:txBody>
      </p:sp>
      <p:sp>
        <p:nvSpPr>
          <p:cNvPr id="442" name="Shape 442"/>
          <p:cNvSpPr/>
          <p:nvPr/>
        </p:nvSpPr>
        <p:spPr>
          <a:xfrm>
            <a:off x="5842082" y="7202802"/>
            <a:ext cx="1815846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document.querySelectorAll('selector')</a:t>
            </a:r>
          </a:p>
        </p:txBody>
      </p:sp>
      <p:sp>
        <p:nvSpPr>
          <p:cNvPr id="443" name="Shape 443"/>
          <p:cNvSpPr/>
          <p:nvPr/>
        </p:nvSpPr>
        <p:spPr>
          <a:xfrm>
            <a:off x="330282" y="9150036"/>
            <a:ext cx="499110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$('#home')</a:t>
            </a:r>
          </a:p>
        </p:txBody>
      </p:sp>
      <p:sp>
        <p:nvSpPr>
          <p:cNvPr id="444" name="Shape 444"/>
          <p:cNvSpPr/>
          <p:nvPr/>
        </p:nvSpPr>
        <p:spPr>
          <a:xfrm>
            <a:off x="5842082" y="7202802"/>
            <a:ext cx="1669542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document.querySelectorAll('.home')</a:t>
            </a:r>
          </a:p>
        </p:txBody>
      </p:sp>
      <p:sp>
        <p:nvSpPr>
          <p:cNvPr id="445" name="Shape 445"/>
          <p:cNvSpPr/>
          <p:nvPr/>
        </p:nvSpPr>
        <p:spPr>
          <a:xfrm>
            <a:off x="5842082" y="9150036"/>
            <a:ext cx="1572006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document.getElementById('#home')</a:t>
            </a:r>
          </a:p>
        </p:txBody>
      </p:sp>
      <p:sp>
        <p:nvSpPr>
          <p:cNvPr id="446" name="Shape 446"/>
          <p:cNvSpPr/>
          <p:nvPr/>
        </p:nvSpPr>
        <p:spPr>
          <a:xfrm>
            <a:off x="5842082" y="5255570"/>
            <a:ext cx="1815846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1200"/>
              </a:spcBef>
              <a:def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4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document.getElementsByTagName('body')</a:t>
            </a:r>
          </a:p>
        </p:txBody>
      </p:sp>
      <p:sp>
        <p:nvSpPr>
          <p:cNvPr id="447" name="Shape 447"/>
          <p:cNvSpPr/>
          <p:nvPr/>
        </p:nvSpPr>
        <p:spPr>
          <a:xfrm>
            <a:off x="5226512" y="9658036"/>
            <a:ext cx="663822" cy="1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48" name="Shape 448"/>
          <p:cNvSpPr/>
          <p:nvPr/>
        </p:nvSpPr>
        <p:spPr>
          <a:xfrm>
            <a:off x="5226512" y="7710802"/>
            <a:ext cx="663822" cy="1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49" name="Shape 449"/>
          <p:cNvSpPr/>
          <p:nvPr/>
        </p:nvSpPr>
        <p:spPr>
          <a:xfrm>
            <a:off x="4777304" y="5763570"/>
            <a:ext cx="1113030" cy="1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50" name="Shape 450"/>
          <p:cNvSpPr/>
          <p:nvPr/>
        </p:nvSpPr>
        <p:spPr>
          <a:xfrm>
            <a:off x="4781801" y="6096310"/>
            <a:ext cx="1144461" cy="1144461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  <p:sp>
        <p:nvSpPr>
          <p:cNvPr id="451" name="Shape 451"/>
          <p:cNvSpPr/>
          <p:nvPr/>
        </p:nvSpPr>
        <p:spPr>
          <a:xfrm flipV="1">
            <a:off x="5226512" y="8180836"/>
            <a:ext cx="701400" cy="1251351"/>
          </a:xfrm>
          <a:prstGeom prst="line">
            <a:avLst/>
          </a:prstGeom>
          <a:ln w="88900">
            <a:solidFill>
              <a:srgbClr val="C82506"/>
            </a:solidFill>
            <a:miter lim="400000"/>
            <a:tailEnd type="triangle"/>
          </a:ln>
        </p:spPr>
        <p:txBody>
          <a:bodyPr lIns="0" tIns="0" rIns="0" bIns="0"/>
          <a:lstStyle/>
          <a:p>
            <a:pPr lvl="0"/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nodeType="after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nodeType="afterEffect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presetClass="entr" presetSubtype="0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nodeType="afterEffect" presetClass="entr" presetSubtype="0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nodeType="afterEffect" presetClass="entr" presetSubtype="0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8"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presetClass="entr" presetSubtype="0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nodeType="afterEffect" presetClass="entr" presetSubtype="0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5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nodeType="afterEffect" presetClass="entr" presetSubtype="0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nodeType="clickEffect" presetClass="exit" presetSubtype="0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5" dur="500" fill="hold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nodeType="afterEffect" presetClass="exit" presetSubtype="0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9" dur="500" fill="hold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nodeType="afterEffect" presetClass="exit" presetSubtype="0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3" dur="500" fill="hold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nodeType="afterEffect" presetClass="exit" presetSubtype="0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7" dur="500" fill="hold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nodeType="afterEffect" presetClass="exit" presetSubtype="0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1" dur="500" fill="hold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nodeType="afterEffect" presetClass="entr" presetSubtype="0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6"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0"/>
                            </p:stCondLst>
                            <p:childTnLst>
                              <p:par>
                                <p:cTn id="68" nodeType="afterEffect" presetClass="entr" presetSubtype="0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0" dur="5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500"/>
                            </p:stCondLst>
                            <p:childTnLst>
                              <p:par>
                                <p:cTn id="72" nodeType="afterEffect" presetClass="entr" presetSubtype="0" presetID="9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4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2" grpId="17"/>
      <p:bldP build="whole" bldLvl="1" animBg="1" rev="0" advAuto="0" spid="449" grpId="12"/>
      <p:bldP build="whole" bldLvl="1" animBg="1" rev="0" advAuto="0" spid="444" grpId="6"/>
      <p:bldP build="whole" bldLvl="1" animBg="1" rev="0" advAuto="0" spid="443" grpId="7"/>
      <p:bldP build="whole" bldLvl="1" animBg="1" rev="0" advAuto="0" spid="446" grpId="3"/>
      <p:bldP build="whole" bldLvl="1" animBg="1" rev="0" advAuto="0" spid="450" grpId="16"/>
      <p:bldP build="whole" bldLvl="1" animBg="1" rev="0" advAuto="0" spid="444" grpId="14"/>
      <p:bldP build="whole" bldLvl="1" animBg="1" rev="0" advAuto="0" spid="451" grpId="15"/>
      <p:bldP build="whole" bldLvl="1" animBg="1" rev="0" advAuto="0" spid="446" grpId="10"/>
      <p:bldP build="whole" bldLvl="1" animBg="1" rev="0" advAuto="0" spid="447" grpId="8"/>
      <p:bldP build="whole" bldLvl="1" animBg="1" rev="0" advAuto="0" spid="449" grpId="2"/>
      <p:bldP build="whole" bldLvl="1" animBg="1" rev="0" advAuto="0" spid="448" grpId="5"/>
      <p:bldP build="whole" bldLvl="1" animBg="1" rev="0" advAuto="0" spid="440" grpId="1"/>
      <p:bldP build="whole" bldLvl="1" animBg="1" rev="0" advAuto="0" spid="445" grpId="9"/>
      <p:bldP build="whole" bldLvl="1" animBg="1" rev="0" advAuto="0" spid="445" grpId="11"/>
      <p:bldP build="whole" bldLvl="1" animBg="1" rev="0" advAuto="0" spid="441" grpId="4"/>
      <p:bldP build="whole" bldLvl="1" animBg="1" rev="0" advAuto="0" spid="447" grpId="13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54" name="Shape 454"/>
          <p:cNvSpPr/>
          <p:nvPr>
            <p:ph type="title"/>
          </p:nvPr>
        </p:nvSpPr>
        <p:spPr>
          <a:xfrm>
            <a:off x="858464" y="2867587"/>
            <a:ext cx="22369175" cy="6636168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22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Lesson 7:</a:t>
            </a:r>
            <a:endParaRPr cap="all" sz="22000">
              <a:solidFill>
                <a:srgbClr val="FFFFFF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22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Javascript</a:t>
            </a:r>
            <a:endParaRPr cap="all" sz="22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ct val="6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22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Demo</a:t>
            </a:r>
          </a:p>
        </p:txBody>
      </p:sp>
      <p:sp>
        <p:nvSpPr>
          <p:cNvPr id="455" name="Shape 455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456" name="Shape 456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</p:spTree>
  </p:cSld>
  <p:clrMapOvr>
    <a:masterClrMapping/>
  </p:clrMapOvr>
  <p:transition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59" name="Shape 459"/>
          <p:cNvSpPr/>
          <p:nvPr/>
        </p:nvSpPr>
        <p:spPr>
          <a:xfrm>
            <a:off x="1483546" y="12661988"/>
            <a:ext cx="22945193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60" name="Shape 460"/>
          <p:cNvSpPr/>
          <p:nvPr>
            <p:ph type="title"/>
          </p:nvPr>
        </p:nvSpPr>
        <p:spPr>
          <a:xfrm>
            <a:off x="961917" y="4080933"/>
            <a:ext cx="20726401" cy="9804401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z="24000">
                <a:solidFill>
                  <a:srgbClr val="FFFFFF"/>
                </a:solidFill>
              </a:defRPr>
            </a:lvl1pPr>
          </a:lstStyle>
          <a:p>
            <a:pPr lvl="0"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24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Thank you!</a:t>
            </a:r>
          </a:p>
        </p:txBody>
      </p:sp>
      <p:sp>
        <p:nvSpPr>
          <p:cNvPr id="461" name="Shape 461"/>
          <p:cNvSpPr/>
          <p:nvPr>
            <p:ph type="body" idx="1"/>
          </p:nvPr>
        </p:nvSpPr>
        <p:spPr>
          <a:xfrm>
            <a:off x="955965" y="7445010"/>
            <a:ext cx="20738306" cy="866776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@joshbroton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</a:rPr>
              <a:t>//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</a:rPr>
              <a:t>joshbroton.com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dailyconf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"/>
            <a:ext cx="27092986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hape 65"/>
          <p:cNvSpPr/>
          <p:nvPr/>
        </p:nvSpPr>
        <p:spPr>
          <a:xfrm>
            <a:off x="-25400" y="1075266"/>
            <a:ext cx="12849887" cy="2811465"/>
          </a:xfrm>
          <a:prstGeom prst="rect">
            <a:avLst/>
          </a:prstGeom>
          <a:solidFill>
            <a:srgbClr val="000000">
              <a:alpha val="70000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66" name="Shape 66"/>
          <p:cNvSpPr/>
          <p:nvPr/>
        </p:nvSpPr>
        <p:spPr>
          <a:xfrm>
            <a:off x="-25400" y="12675741"/>
            <a:ext cx="24434800" cy="2417304"/>
          </a:xfrm>
          <a:prstGeom prst="rect">
            <a:avLst/>
          </a:prstGeom>
          <a:solidFill>
            <a:srgbClr val="000000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67" name="Shape 67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8" name="Shape 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standing.io</a:t>
            </a:r>
            <a:endParaRPr cap="all" sz="9600">
              <a:solidFill>
                <a:srgbClr val="F5D328"/>
              </a:solidFill>
              <a:uFill>
                <a:solidFill>
                  <a:srgbClr val="FFD300"/>
                </a:solidFill>
              </a:uFill>
            </a:endParaRPr>
          </a:p>
          <a:p>
            <a:pPr lvl="0" defTabSz="825500">
              <a:lnSpc>
                <a:spcPct val="10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(fancy name for a lot of conference videos)</a:t>
            </a:r>
          </a:p>
        </p:txBody>
      </p:sp>
      <p:sp>
        <p:nvSpPr>
          <p:cNvPr id="69" name="Shape 69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70" name="Shape 70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Shape 73"/>
          <p:cNvSpPr/>
          <p:nvPr>
            <p:ph type="title"/>
          </p:nvPr>
        </p:nvSpPr>
        <p:spPr>
          <a:xfrm>
            <a:off x="875397" y="869454"/>
            <a:ext cx="22369175" cy="6636168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who</a:t>
            </a:r>
            <a:endParaRPr cap="all" sz="18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am</a:t>
            </a:r>
            <a:endParaRPr cap="all" sz="18000">
              <a:solidFill>
                <a:srgbClr val="F5D328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i?</a:t>
            </a:r>
          </a:p>
        </p:txBody>
      </p:sp>
      <p:sp>
        <p:nvSpPr>
          <p:cNvPr id="74" name="Shape 74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75" name="Shape 75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76" name="headshot_1x1_small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61105" y="4431175"/>
            <a:ext cx="7057463" cy="7057463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Shape 77"/>
          <p:cNvSpPr/>
          <p:nvPr/>
        </p:nvSpPr>
        <p:spPr>
          <a:xfrm>
            <a:off x="5299860" y="6182770"/>
            <a:ext cx="11521282" cy="89666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Frontend Dev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// kidblog.org</a:t>
            </a:r>
          </a:p>
        </p:txBody>
      </p:sp>
      <p:sp>
        <p:nvSpPr>
          <p:cNvPr id="78" name="Shape 78"/>
          <p:cNvSpPr/>
          <p:nvPr/>
        </p:nvSpPr>
        <p:spPr>
          <a:xfrm>
            <a:off x="5299860" y="5325933"/>
            <a:ext cx="11521282" cy="89666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Founder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// standing.io</a:t>
            </a:r>
          </a:p>
        </p:txBody>
      </p:sp>
      <p:sp>
        <p:nvSpPr>
          <p:cNvPr id="79" name="Shape 79"/>
          <p:cNvSpPr/>
          <p:nvPr/>
        </p:nvSpPr>
        <p:spPr>
          <a:xfrm>
            <a:off x="5299860" y="4447772"/>
            <a:ext cx="11521282" cy="89666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Sr Dev + Curmudgeon</a:t>
            </a:r>
            <a:r>
              <a:rPr b="1"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// Lemonly</a:t>
            </a:r>
            <a:endParaRPr b="1"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2" name="Shape 82"/>
          <p:cNvSpPr/>
          <p:nvPr>
            <p:ph type="title"/>
          </p:nvPr>
        </p:nvSpPr>
        <p:spPr>
          <a:xfrm>
            <a:off x="875397" y="869454"/>
            <a:ext cx="22369175" cy="6636168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D300"/>
                </a:solidFill>
                <a:uFill>
                  <a:solidFill>
                    <a:srgbClr val="FFD300"/>
                  </a:solidFill>
                </a:uFill>
              </a:rPr>
              <a:t>who</a:t>
            </a:r>
            <a:endParaRPr cap="all" sz="18000">
              <a:solidFill>
                <a:srgbClr val="FFD300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am</a:t>
            </a:r>
            <a:endParaRPr cap="all" sz="18000">
              <a:solidFill>
                <a:srgbClr val="F5D328"/>
              </a:solidFill>
              <a:uFill>
                <a:solidFill>
                  <a:srgbClr val="FFD300"/>
                </a:solidFill>
              </a:uFill>
            </a:endParaRPr>
          </a:p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18000">
                <a:solidFill>
                  <a:srgbClr val="FFFFFF"/>
                </a:solidFill>
                <a:uFill>
                  <a:solidFill>
                    <a:srgbClr val="FFD300"/>
                  </a:solidFill>
                </a:uFill>
              </a:rPr>
              <a:t>i?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xfrm>
            <a:off x="5299860" y="7025204"/>
            <a:ext cx="11521282" cy="896668"/>
          </a:xfrm>
          <a:prstGeom prst="rect">
            <a:avLst/>
          </a:prstGeom>
        </p:spPr>
        <p:txBody>
          <a:bodyPr/>
          <a:lstStyle/>
          <a:p>
            <a:pPr lvl="0" marL="411480" indent="-411480">
              <a:buSzPct val="100000"/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</a:rPr>
              <a:t>Founder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</a:rPr>
              <a:t>// 3themes</a:t>
            </a:r>
          </a:p>
        </p:txBody>
      </p:sp>
      <p:sp>
        <p:nvSpPr>
          <p:cNvPr id="84" name="Shape 84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85" name="Shape 85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86" name="headshot_1x1_small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61105" y="4431175"/>
            <a:ext cx="7057463" cy="7057463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hape 87"/>
          <p:cNvSpPr/>
          <p:nvPr/>
        </p:nvSpPr>
        <p:spPr>
          <a:xfrm>
            <a:off x="5299860" y="6182770"/>
            <a:ext cx="11521282" cy="89666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Frontend Dev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// kidblog.org</a:t>
            </a:r>
          </a:p>
        </p:txBody>
      </p:sp>
      <p:sp>
        <p:nvSpPr>
          <p:cNvPr id="88" name="Shape 88"/>
          <p:cNvSpPr/>
          <p:nvPr/>
        </p:nvSpPr>
        <p:spPr>
          <a:xfrm>
            <a:off x="5299860" y="5325933"/>
            <a:ext cx="11521282" cy="89666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Founder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// standing.io</a:t>
            </a:r>
          </a:p>
        </p:txBody>
      </p:sp>
      <p:sp>
        <p:nvSpPr>
          <p:cNvPr id="89" name="Shape 89"/>
          <p:cNvSpPr/>
          <p:nvPr/>
        </p:nvSpPr>
        <p:spPr>
          <a:xfrm>
            <a:off x="5299860" y="4447772"/>
            <a:ext cx="11521282" cy="89666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 lvl="0" marL="411480" indent="-411480">
              <a:spcBef>
                <a:spcPts val="1200"/>
              </a:spcBef>
              <a:buClr>
                <a:srgbClr val="FFFFFF"/>
              </a:buClr>
              <a:buSzPct val="100000"/>
              <a:buFont typeface="Arial"/>
              <a:buChar char="•"/>
              <a:defRPr sz="1800">
                <a:uFillTx/>
              </a:defRPr>
            </a:pPr>
            <a:r>
              <a:rPr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Sr Dev + Curmudgeon</a:t>
            </a:r>
            <a:r>
              <a:rPr b="1" sz="4800">
                <a:solidFill>
                  <a:srgbClr val="CBCBCB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sz="4800">
                <a:solidFill>
                  <a:srgbClr val="F5D328"/>
                </a:solidFill>
                <a:uFill>
                  <a:solidFill>
                    <a:srgbClr val="CBCBCB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rPr>
              <a:t>// Lemonly</a:t>
            </a:r>
            <a:endParaRPr b="1" sz="4800">
              <a:solidFill>
                <a:srgbClr val="CBCBCB"/>
              </a:solidFill>
              <a:uFill>
                <a:solidFill>
                  <a:srgbClr val="CBCBCB"/>
                </a:solidFill>
              </a:u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-25400" y="1075266"/>
            <a:ext cx="8859905" cy="2811465"/>
          </a:xfrm>
          <a:prstGeom prst="rect">
            <a:avLst/>
          </a:prstGeom>
          <a:solidFill>
            <a:srgbClr val="000000">
              <a:alpha val="70000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92" name="Shape 92"/>
          <p:cNvSpPr/>
          <p:nvPr/>
        </p:nvSpPr>
        <p:spPr>
          <a:xfrm>
            <a:off x="-25400" y="12675741"/>
            <a:ext cx="24434800" cy="2417304"/>
          </a:xfrm>
          <a:prstGeom prst="rect">
            <a:avLst/>
          </a:prstGeom>
          <a:solidFill>
            <a:srgbClr val="000000">
              <a:alpha val="50000"/>
            </a:srgbClr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93" name="Shape 93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4" name="Shape 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lnSpc>
                <a:spcPts val="13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rPr>
              <a:t>3</a:t>
            </a:r>
            <a:r>
              <a:rPr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rPr>
              <a:t>themes</a:t>
            </a:r>
            <a:r>
              <a:rPr cap="all" sz="9600">
                <a:solidFill>
                  <a:srgbClr val="F5D328"/>
                </a:solidFill>
                <a:uFill>
                  <a:solidFill>
                    <a:srgbClr val="FFD300"/>
                  </a:solidFill>
                </a:uFill>
              </a:rPr>
              <a:t>?</a:t>
            </a:r>
            <a:endParaRPr cap="all" sz="9600">
              <a:solidFill>
                <a:srgbClr val="F5D328"/>
              </a:solidFill>
              <a:uFill>
                <a:solidFill>
                  <a:srgbClr val="FFD300"/>
                </a:solidFill>
              </a:uFill>
            </a:endParaRPr>
          </a:p>
          <a:p>
            <a:pPr lvl="0" defTabSz="825500">
              <a:lnSpc>
                <a:spcPct val="100000"/>
              </a:lnSpc>
              <a:defRPr cap="none"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rPr>
              <a:t>(More like 1theme, amirite?)</a:t>
            </a:r>
          </a:p>
        </p:txBody>
      </p:sp>
      <p:sp>
        <p:nvSpPr>
          <p:cNvPr id="95" name="Shape 95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96" name="Shape 96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/>
        </p:nvSpPr>
        <p:spPr>
          <a:xfrm>
            <a:off x="1248834" y="12661988"/>
            <a:ext cx="23179907" cy="1"/>
          </a:xfrm>
          <a:prstGeom prst="line">
            <a:avLst/>
          </a:prstGeom>
          <a:ln w="57150">
            <a:solidFill>
              <a:srgbClr val="FFD300"/>
            </a:solidFill>
            <a:round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9" name="Shape 99"/>
          <p:cNvSpPr/>
          <p:nvPr/>
        </p:nvSpPr>
        <p:spPr>
          <a:xfrm>
            <a:off x="18375114" y="12925542"/>
            <a:ext cx="57277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r"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@joshbroton</a:t>
            </a:r>
          </a:p>
        </p:txBody>
      </p:sp>
      <p:sp>
        <p:nvSpPr>
          <p:cNvPr id="100" name="Shape 100"/>
          <p:cNvSpPr/>
          <p:nvPr/>
        </p:nvSpPr>
        <p:spPr>
          <a:xfrm>
            <a:off x="987650" y="12925542"/>
            <a:ext cx="5651501" cy="571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buClr>
                <a:srgbClr val="9A9A9A"/>
              </a:buClr>
              <a:def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+mn-lt"/>
                <a:ea typeface="+mn-ea"/>
                <a:cs typeface="+mn-cs"/>
                <a:sym typeface="Bebas Neue 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</a:rPr>
              <a:t>You Don't Need jQuery </a:t>
            </a:r>
          </a:p>
        </p:txBody>
      </p:sp>
      <p:pic>
        <p:nvPicPr>
          <p:cNvPr id="101" name="mimitw-add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21129" y="2007523"/>
            <a:ext cx="7741742" cy="97009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Bebas Neue Regular"/>
        <a:ea typeface="Bebas Neue Regular"/>
        <a:cs typeface="Bebas Neue Regular"/>
      </a:majorFont>
      <a:minorFont>
        <a:latin typeface="Bebas Neue Regular"/>
        <a:ea typeface="Bebas Neue Regular"/>
        <a:cs typeface="Bebas Neue 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8288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00000"/>
          </a:buClr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8288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00000"/>
          </a:buClr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Bebas Neue Regular"/>
        <a:ea typeface="Bebas Neue Regular"/>
        <a:cs typeface="Bebas Neue Regular"/>
      </a:majorFont>
      <a:minorFont>
        <a:latin typeface="Bebas Neue Regular"/>
        <a:ea typeface="Bebas Neue Regular"/>
        <a:cs typeface="Bebas Neue 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8288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00000"/>
          </a:buClr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8288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00000"/>
          </a:buClr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